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Faustin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kC3xOe/Ytjazp7uw/vi/WPEx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74FFC-FE30-4D1F-A77A-3C82A6BD8568}">
  <a:tblStyle styleId="{3CC74FFC-FE30-4D1F-A77A-3C82A6BD85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6a468e214c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36a468e214c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1"/>
          <p:cNvSpPr>
            <a:spLocks noGrp="1"/>
          </p:cNvSpPr>
          <p:nvPr>
            <p:ph type="pic" idx="2"/>
          </p:nvPr>
        </p:nvSpPr>
        <p:spPr>
          <a:xfrm>
            <a:off x="1792288" y="612775"/>
            <a:ext cx="5486400" cy="4114800"/>
          </a:xfrm>
          <a:prstGeom prst="rect">
            <a:avLst/>
          </a:prstGeom>
          <a:noFill/>
          <a:ln>
            <a:noFill/>
          </a:ln>
        </p:spPr>
      </p:sp>
      <p:sp>
        <p:nvSpPr>
          <p:cNvPr id="79" name="Google Shape;79;p5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0" name="Google Shape;80;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Photo 1">
  <p:cSld name="Section Header, Photo 1">
    <p:bg>
      <p:bgPr>
        <a:solidFill>
          <a:schemeClr val="lt1"/>
        </a:solidFill>
        <a:effectLst/>
      </p:bgPr>
    </p:bg>
    <p:spTree>
      <p:nvGrpSpPr>
        <p:cNvPr id="1" name="Shape 19"/>
        <p:cNvGrpSpPr/>
        <p:nvPr/>
      </p:nvGrpSpPr>
      <p:grpSpPr>
        <a:xfrm>
          <a:off x="0" y="0"/>
          <a:ext cx="0" cy="0"/>
          <a:chOff x="0" y="0"/>
          <a:chExt cx="0" cy="0"/>
        </a:xfrm>
      </p:grpSpPr>
      <p:sp>
        <p:nvSpPr>
          <p:cNvPr id="20" name="Google Shape;20;p43"/>
          <p:cNvSpPr txBox="1">
            <a:spLocks noGrp="1"/>
          </p:cNvSpPr>
          <p:nvPr>
            <p:ph type="title"/>
          </p:nvPr>
        </p:nvSpPr>
        <p:spPr>
          <a:xfrm>
            <a:off x="985839" y="654628"/>
            <a:ext cx="8844507" cy="6768596"/>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9000"/>
              <a:buFont typeface="Calibri"/>
              <a:buNone/>
              <a:defRPr sz="9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3"/>
          <p:cNvSpPr txBox="1">
            <a:spLocks noGrp="1"/>
          </p:cNvSpPr>
          <p:nvPr>
            <p:ph type="body" idx="1"/>
          </p:nvPr>
        </p:nvSpPr>
        <p:spPr>
          <a:xfrm>
            <a:off x="985838" y="7729296"/>
            <a:ext cx="8834741" cy="19030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2100"/>
              <a:buNone/>
              <a:defRPr sz="2100">
                <a:solidFill>
                  <a:schemeClr val="dk1"/>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43" descr="Closeup on person wearing glasses."/>
          <p:cNvSpPr>
            <a:spLocks noGrp="1"/>
          </p:cNvSpPr>
          <p:nvPr>
            <p:ph type="pic" idx="2"/>
          </p:nvPr>
        </p:nvSpPr>
        <p:spPr>
          <a:xfrm>
            <a:off x="10325794" y="1004266"/>
            <a:ext cx="5853737" cy="5853737"/>
          </a:xfrm>
          <a:prstGeom prst="rect">
            <a:avLst/>
          </a:prstGeom>
          <a:noFill/>
          <a:ln>
            <a:noFill/>
          </a:ln>
        </p:spPr>
      </p:sp>
      <p:sp>
        <p:nvSpPr>
          <p:cNvPr id="23" name="Google Shape;23;p43" descr="One person clapping and smiling."/>
          <p:cNvSpPr>
            <a:spLocks noGrp="1"/>
          </p:cNvSpPr>
          <p:nvPr>
            <p:ph type="pic" idx="3"/>
          </p:nvPr>
        </p:nvSpPr>
        <p:spPr>
          <a:xfrm>
            <a:off x="13578468" y="4250138"/>
            <a:ext cx="4709532" cy="5808261"/>
          </a:xfrm>
          <a:prstGeom prst="rect">
            <a:avLst/>
          </a:prstGeom>
          <a:noFill/>
          <a:ln>
            <a:noFill/>
          </a:ln>
        </p:spPr>
      </p:sp>
      <p:sp>
        <p:nvSpPr>
          <p:cNvPr id="24" name="Google Shape;24;p43"/>
          <p:cNvSpPr/>
          <p:nvPr/>
        </p:nvSpPr>
        <p:spPr>
          <a:xfrm rot="10800000" flipH="1">
            <a:off x="12925426" y="0"/>
            <a:ext cx="5362577" cy="5418542"/>
          </a:xfrm>
          <a:custGeom>
            <a:avLst/>
            <a:gdLst/>
            <a:ahLst/>
            <a:cxnLst/>
            <a:rect l="l" t="t" r="r" b="b"/>
            <a:pathLst>
              <a:path w="2869917" h="2899868" extrusionOk="0">
                <a:moveTo>
                  <a:pt x="0" y="2899868"/>
                </a:moveTo>
                <a:lnTo>
                  <a:pt x="2869917" y="2899868"/>
                </a:lnTo>
                <a:lnTo>
                  <a:pt x="2869917"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lt1"/>
              </a:solidFill>
              <a:latin typeface="Calibri"/>
              <a:ea typeface="Calibri"/>
              <a:cs typeface="Calibri"/>
              <a:sym typeface="Calibri"/>
            </a:endParaRPr>
          </a:p>
        </p:txBody>
      </p:sp>
      <p:sp>
        <p:nvSpPr>
          <p:cNvPr id="25" name="Google Shape;25;p43"/>
          <p:cNvSpPr/>
          <p:nvPr/>
        </p:nvSpPr>
        <p:spPr>
          <a:xfrm flipH="1">
            <a:off x="11461338" y="5724525"/>
            <a:ext cx="4560897" cy="4562475"/>
          </a:xfrm>
          <a:prstGeom prst="triangle">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lt1"/>
              </a:solidFill>
              <a:latin typeface="Calibri"/>
              <a:ea typeface="Calibri"/>
              <a:cs typeface="Calibri"/>
              <a:sym typeface="Calibri"/>
            </a:endParaRPr>
          </a:p>
        </p:txBody>
      </p:sp>
      <p:sp>
        <p:nvSpPr>
          <p:cNvPr id="26" name="Google Shape;26;p43"/>
          <p:cNvSpPr/>
          <p:nvPr/>
        </p:nvSpPr>
        <p:spPr>
          <a:xfrm rot="-5400000" flipH="1">
            <a:off x="16946227" y="8945225"/>
            <a:ext cx="1334810" cy="1348740"/>
          </a:xfrm>
          <a:custGeom>
            <a:avLst/>
            <a:gdLst/>
            <a:ahLst/>
            <a:cxnLst/>
            <a:rect l="l" t="t" r="r" b="b"/>
            <a:pathLst>
              <a:path w="2869917" h="2899868" extrusionOk="0">
                <a:moveTo>
                  <a:pt x="0" y="2899868"/>
                </a:moveTo>
                <a:lnTo>
                  <a:pt x="2869917" y="2899868"/>
                </a:lnTo>
                <a:lnTo>
                  <a:pt x="2869917"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lt1"/>
              </a:solidFill>
              <a:latin typeface="Calibri"/>
              <a:ea typeface="Calibri"/>
              <a:cs typeface="Calibri"/>
              <a:sym typeface="Calibri"/>
            </a:endParaRPr>
          </a:p>
        </p:txBody>
      </p:sp>
      <p:sp>
        <p:nvSpPr>
          <p:cNvPr id="27" name="Google Shape;27;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3" name="Google Shape;33;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4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5" name="Google Shape;45;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1" name="Google Shape;51;p4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2" name="Google Shape;52;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8" name="Google Shape;58;p4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9" name="Google Shape;59;p4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0" name="Google Shape;60;p4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1" name="Google Shape;61;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2" name="Google Shape;72;p5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l="17910" t="17237" r="24812" b="1864"/>
          <a:stretch/>
        </p:blipFill>
        <p:spPr>
          <a:xfrm flipH="1">
            <a:off x="4395527" y="0"/>
            <a:ext cx="13892473" cy="10350515"/>
          </a:xfrm>
          <a:prstGeom prst="rect">
            <a:avLst/>
          </a:prstGeom>
          <a:noFill/>
          <a:ln>
            <a:noFill/>
          </a:ln>
        </p:spPr>
      </p:pic>
      <p:grpSp>
        <p:nvGrpSpPr>
          <p:cNvPr id="100" name="Google Shape;100;p1"/>
          <p:cNvGrpSpPr/>
          <p:nvPr/>
        </p:nvGrpSpPr>
        <p:grpSpPr>
          <a:xfrm>
            <a:off x="0" y="2462217"/>
            <a:ext cx="11013998" cy="6796083"/>
            <a:chOff x="0" y="-28575"/>
            <a:chExt cx="2900806" cy="1789915"/>
          </a:xfrm>
        </p:grpSpPr>
        <p:sp>
          <p:nvSpPr>
            <p:cNvPr id="101" name="Google Shape;101;p1"/>
            <p:cNvSpPr/>
            <p:nvPr/>
          </p:nvSpPr>
          <p:spPr>
            <a:xfrm>
              <a:off x="0" y="0"/>
              <a:ext cx="2900806" cy="1761340"/>
            </a:xfrm>
            <a:custGeom>
              <a:avLst/>
              <a:gdLst/>
              <a:ahLst/>
              <a:cxnLst/>
              <a:rect l="l" t="t" r="r" b="b"/>
              <a:pathLst>
                <a:path w="2900806" h="1761340" extrusionOk="0">
                  <a:moveTo>
                    <a:pt x="0" y="0"/>
                  </a:moveTo>
                  <a:lnTo>
                    <a:pt x="2900806" y="0"/>
                  </a:lnTo>
                  <a:lnTo>
                    <a:pt x="2900806" y="1761340"/>
                  </a:lnTo>
                  <a:lnTo>
                    <a:pt x="0" y="1761340"/>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
            <p:cNvSpPr txBox="1"/>
            <p:nvPr/>
          </p:nvSpPr>
          <p:spPr>
            <a:xfrm>
              <a:off x="0" y="-28575"/>
              <a:ext cx="2900806" cy="1789915"/>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3" name="Google Shape;103;p1"/>
          <p:cNvGrpSpPr/>
          <p:nvPr/>
        </p:nvGrpSpPr>
        <p:grpSpPr>
          <a:xfrm>
            <a:off x="1137836" y="3360208"/>
            <a:ext cx="8883076" cy="3037069"/>
            <a:chOff x="0" y="0"/>
            <a:chExt cx="11844101" cy="4049425"/>
          </a:xfrm>
        </p:grpSpPr>
        <p:sp>
          <p:nvSpPr>
            <p:cNvPr id="104" name="Google Shape;104;p1"/>
            <p:cNvSpPr txBox="1"/>
            <p:nvPr/>
          </p:nvSpPr>
          <p:spPr>
            <a:xfrm>
              <a:off x="0" y="3498418"/>
              <a:ext cx="11844101" cy="55100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a:solidFill>
                    <a:srgbClr val="000000"/>
                  </a:solidFill>
                  <a:latin typeface="Arial"/>
                  <a:ea typeface="Arial"/>
                  <a:cs typeface="Arial"/>
                  <a:sym typeface="Arial"/>
                </a:rPr>
                <a:t>Project 2</a:t>
              </a:r>
              <a:endParaRPr/>
            </a:p>
          </p:txBody>
        </p:sp>
        <p:sp>
          <p:nvSpPr>
            <p:cNvPr id="105" name="Google Shape;105;p1"/>
            <p:cNvSpPr txBox="1"/>
            <p:nvPr/>
          </p:nvSpPr>
          <p:spPr>
            <a:xfrm>
              <a:off x="0" y="0"/>
              <a:ext cx="11844101" cy="32829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rgbClr val="000000"/>
                  </a:solidFill>
                  <a:latin typeface="Faustina"/>
                  <a:ea typeface="Faustina"/>
                  <a:cs typeface="Faustina"/>
                  <a:sym typeface="Faustina"/>
                </a:rPr>
                <a:t>IT Job Reviews Analysis</a:t>
              </a:r>
              <a:endParaRPr/>
            </a:p>
          </p:txBody>
        </p:sp>
      </p:grpSp>
      <p:grpSp>
        <p:nvGrpSpPr>
          <p:cNvPr id="106" name="Google Shape;106;p1"/>
          <p:cNvGrpSpPr/>
          <p:nvPr/>
        </p:nvGrpSpPr>
        <p:grpSpPr>
          <a:xfrm>
            <a:off x="1137836" y="7190363"/>
            <a:ext cx="3531739" cy="818692"/>
            <a:chOff x="0" y="-57096"/>
            <a:chExt cx="4708985" cy="1091589"/>
          </a:xfrm>
        </p:grpSpPr>
        <p:sp>
          <p:nvSpPr>
            <p:cNvPr id="107" name="Google Shape;107;p1"/>
            <p:cNvSpPr txBox="1"/>
            <p:nvPr/>
          </p:nvSpPr>
          <p:spPr>
            <a:xfrm>
              <a:off x="0" y="561484"/>
              <a:ext cx="4708985" cy="473009"/>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US" sz="2400">
                  <a:solidFill>
                    <a:srgbClr val="000000"/>
                  </a:solidFill>
                  <a:latin typeface="Faustina"/>
                  <a:ea typeface="Faustina"/>
                  <a:cs typeface="Faustina"/>
                  <a:sym typeface="Faustina"/>
                </a:rPr>
                <a:t>Lê Đức Anh &amp; Trần Anh Tú</a:t>
              </a:r>
              <a:endParaRPr/>
            </a:p>
          </p:txBody>
        </p:sp>
        <p:sp>
          <p:nvSpPr>
            <p:cNvPr id="108" name="Google Shape;108;p1"/>
            <p:cNvSpPr txBox="1"/>
            <p:nvPr/>
          </p:nvSpPr>
          <p:spPr>
            <a:xfrm>
              <a:off x="0" y="-57096"/>
              <a:ext cx="4708985" cy="49620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a:solidFill>
                    <a:srgbClr val="000000"/>
                  </a:solidFill>
                  <a:latin typeface="Arial"/>
                  <a:ea typeface="Arial"/>
                  <a:cs typeface="Arial"/>
                  <a:sym typeface="Arial"/>
                </a:rPr>
                <a:t>Present by</a:t>
              </a:r>
              <a:endParaRPr/>
            </a:p>
          </p:txBody>
        </p:sp>
      </p:grpSp>
      <p:grpSp>
        <p:nvGrpSpPr>
          <p:cNvPr id="109" name="Google Shape;109;p1"/>
          <p:cNvGrpSpPr/>
          <p:nvPr/>
        </p:nvGrpSpPr>
        <p:grpSpPr>
          <a:xfrm>
            <a:off x="5328704" y="7190363"/>
            <a:ext cx="3595044" cy="818692"/>
            <a:chOff x="0" y="-57096"/>
            <a:chExt cx="4793392" cy="1091589"/>
          </a:xfrm>
        </p:grpSpPr>
        <p:sp>
          <p:nvSpPr>
            <p:cNvPr id="110" name="Google Shape;110;p1"/>
            <p:cNvSpPr txBox="1"/>
            <p:nvPr/>
          </p:nvSpPr>
          <p:spPr>
            <a:xfrm>
              <a:off x="0" y="561484"/>
              <a:ext cx="4793392" cy="473009"/>
            </a:xfrm>
            <a:prstGeom prst="rect">
              <a:avLst/>
            </a:prstGeom>
            <a:noFill/>
            <a:ln>
              <a:noFill/>
            </a:ln>
          </p:spPr>
          <p:txBody>
            <a:bodyPr spcFirstLastPara="1" wrap="square" lIns="0" tIns="0" rIns="0" bIns="0" anchor="t" anchorCtr="0">
              <a:spAutoFit/>
            </a:bodyPr>
            <a:lstStyle/>
            <a:p>
              <a:pPr marL="0" marR="0" lvl="0" indent="0" algn="l" rtl="0">
                <a:lnSpc>
                  <a:spcPct val="119958"/>
                </a:lnSpc>
                <a:spcBef>
                  <a:spcPts val="0"/>
                </a:spcBef>
                <a:spcAft>
                  <a:spcPts val="0"/>
                </a:spcAft>
                <a:buNone/>
              </a:pPr>
              <a:r>
                <a:rPr lang="en-US" sz="2400">
                  <a:solidFill>
                    <a:srgbClr val="000000"/>
                  </a:solidFill>
                  <a:latin typeface="Faustina"/>
                  <a:ea typeface="Faustina"/>
                  <a:cs typeface="Faustina"/>
                  <a:sym typeface="Faustina"/>
                </a:rPr>
                <a:t>21 June 2025</a:t>
              </a:r>
              <a:endParaRPr/>
            </a:p>
          </p:txBody>
        </p:sp>
        <p:sp>
          <p:nvSpPr>
            <p:cNvPr id="111" name="Google Shape;111;p1"/>
            <p:cNvSpPr txBox="1"/>
            <p:nvPr/>
          </p:nvSpPr>
          <p:spPr>
            <a:xfrm>
              <a:off x="0" y="-57096"/>
              <a:ext cx="4793392" cy="49620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a:solidFill>
                    <a:srgbClr val="000000"/>
                  </a:solidFill>
                  <a:latin typeface="Arial"/>
                  <a:ea typeface="Arial"/>
                  <a:cs typeface="Arial"/>
                  <a:sym typeface="Arial"/>
                </a:rPr>
                <a:t>Date</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0"/>
          <p:cNvSpPr txBox="1"/>
          <p:nvPr/>
        </p:nvSpPr>
        <p:spPr>
          <a:xfrm>
            <a:off x="1397789" y="1400720"/>
            <a:ext cx="5841212" cy="172534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825">
                <a:solidFill>
                  <a:srgbClr val="000000"/>
                </a:solidFill>
                <a:latin typeface="Faustina"/>
                <a:ea typeface="Faustina"/>
                <a:cs typeface="Faustina"/>
                <a:sym typeface="Faustina"/>
              </a:rPr>
              <a:t>Feature Engineering</a:t>
            </a:r>
            <a:endParaRPr/>
          </a:p>
        </p:txBody>
      </p:sp>
      <p:grpSp>
        <p:nvGrpSpPr>
          <p:cNvPr id="288" name="Google Shape;288;p10"/>
          <p:cNvGrpSpPr/>
          <p:nvPr/>
        </p:nvGrpSpPr>
        <p:grpSpPr>
          <a:xfrm>
            <a:off x="0" y="-108496"/>
            <a:ext cx="554528" cy="10395496"/>
            <a:chOff x="0" y="-28575"/>
            <a:chExt cx="146049" cy="2737908"/>
          </a:xfrm>
        </p:grpSpPr>
        <p:sp>
          <p:nvSpPr>
            <p:cNvPr id="289" name="Google Shape;289;p10"/>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0"/>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291" name="Google Shape;291;p10"/>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292" name="Google Shape;292;p10"/>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293" name="Google Shape;293;p10"/>
          <p:cNvPicPr preferRelativeResize="0"/>
          <p:nvPr/>
        </p:nvPicPr>
        <p:blipFill rotWithShape="1">
          <a:blip r:embed="rId3">
            <a:alphaModFix/>
          </a:blip>
          <a:srcRect/>
          <a:stretch/>
        </p:blipFill>
        <p:spPr>
          <a:xfrm>
            <a:off x="1381747" y="3349916"/>
            <a:ext cx="6668085" cy="3291840"/>
          </a:xfrm>
          <a:prstGeom prst="rect">
            <a:avLst/>
          </a:prstGeom>
          <a:noFill/>
          <a:ln>
            <a:noFill/>
          </a:ln>
        </p:spPr>
      </p:pic>
      <p:pic>
        <p:nvPicPr>
          <p:cNvPr id="294" name="Google Shape;294;p10"/>
          <p:cNvPicPr preferRelativeResize="0"/>
          <p:nvPr/>
        </p:nvPicPr>
        <p:blipFill rotWithShape="1">
          <a:blip r:embed="rId4">
            <a:alphaModFix/>
          </a:blip>
          <a:srcRect/>
          <a:stretch/>
        </p:blipFill>
        <p:spPr>
          <a:xfrm>
            <a:off x="1381747" y="6641756"/>
            <a:ext cx="6668085" cy="3291840"/>
          </a:xfrm>
          <a:prstGeom prst="rect">
            <a:avLst/>
          </a:prstGeom>
          <a:noFill/>
          <a:ln>
            <a:noFill/>
          </a:ln>
        </p:spPr>
      </p:pic>
      <p:pic>
        <p:nvPicPr>
          <p:cNvPr id="295" name="Google Shape;295;p10"/>
          <p:cNvPicPr preferRelativeResize="0"/>
          <p:nvPr/>
        </p:nvPicPr>
        <p:blipFill rotWithShape="1">
          <a:blip r:embed="rId5">
            <a:alphaModFix/>
          </a:blip>
          <a:srcRect/>
          <a:stretch/>
        </p:blipFill>
        <p:spPr>
          <a:xfrm>
            <a:off x="9446689" y="58076"/>
            <a:ext cx="6668085" cy="3291840"/>
          </a:xfrm>
          <a:prstGeom prst="rect">
            <a:avLst/>
          </a:prstGeom>
          <a:noFill/>
          <a:ln>
            <a:noFill/>
          </a:ln>
        </p:spPr>
      </p:pic>
      <p:pic>
        <p:nvPicPr>
          <p:cNvPr id="296" name="Google Shape;296;p10"/>
          <p:cNvPicPr preferRelativeResize="0"/>
          <p:nvPr/>
        </p:nvPicPr>
        <p:blipFill rotWithShape="1">
          <a:blip r:embed="rId6">
            <a:alphaModFix/>
          </a:blip>
          <a:srcRect/>
          <a:stretch/>
        </p:blipFill>
        <p:spPr>
          <a:xfrm>
            <a:off x="9448799" y="3349916"/>
            <a:ext cx="6668085" cy="3291840"/>
          </a:xfrm>
          <a:prstGeom prst="rect">
            <a:avLst/>
          </a:prstGeom>
          <a:noFill/>
          <a:ln>
            <a:noFill/>
          </a:ln>
        </p:spPr>
      </p:pic>
      <p:pic>
        <p:nvPicPr>
          <p:cNvPr id="297" name="Google Shape;297;p10"/>
          <p:cNvPicPr preferRelativeResize="0"/>
          <p:nvPr/>
        </p:nvPicPr>
        <p:blipFill rotWithShape="1">
          <a:blip r:embed="rId7">
            <a:alphaModFix/>
          </a:blip>
          <a:srcRect/>
          <a:stretch/>
        </p:blipFill>
        <p:spPr>
          <a:xfrm>
            <a:off x="9448798" y="6641756"/>
            <a:ext cx="6665976" cy="32949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1"/>
          <p:cNvSpPr txBox="1"/>
          <p:nvPr/>
        </p:nvSpPr>
        <p:spPr>
          <a:xfrm>
            <a:off x="1172778" y="2266593"/>
            <a:ext cx="5452179" cy="100027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a:solidFill>
                  <a:srgbClr val="000000"/>
                </a:solidFill>
                <a:latin typeface="Faustina"/>
                <a:ea typeface="Faustina"/>
                <a:cs typeface="Faustina"/>
                <a:sym typeface="Faustina"/>
              </a:rPr>
              <a:t>Preprocessing</a:t>
            </a:r>
            <a:endParaRPr/>
          </a:p>
        </p:txBody>
      </p:sp>
      <p:grpSp>
        <p:nvGrpSpPr>
          <p:cNvPr id="303" name="Google Shape;303;p11"/>
          <p:cNvGrpSpPr/>
          <p:nvPr/>
        </p:nvGrpSpPr>
        <p:grpSpPr>
          <a:xfrm>
            <a:off x="10730089" y="1889060"/>
            <a:ext cx="3523234" cy="1706760"/>
            <a:chOff x="0" y="-47625"/>
            <a:chExt cx="812800" cy="393744"/>
          </a:xfrm>
        </p:grpSpPr>
        <p:sp>
          <p:nvSpPr>
            <p:cNvPr id="304" name="Google Shape;304;p11"/>
            <p:cNvSpPr/>
            <p:nvPr/>
          </p:nvSpPr>
          <p:spPr>
            <a:xfrm>
              <a:off x="0" y="0"/>
              <a:ext cx="812800" cy="346119"/>
            </a:xfrm>
            <a:custGeom>
              <a:avLst/>
              <a:gdLst/>
              <a:ahLst/>
              <a:cxnLst/>
              <a:rect l="l" t="t" r="r" b="b"/>
              <a:pathLst>
                <a:path w="812800" h="346119" extrusionOk="0">
                  <a:moveTo>
                    <a:pt x="21974" y="0"/>
                  </a:moveTo>
                  <a:lnTo>
                    <a:pt x="790826" y="0"/>
                  </a:lnTo>
                  <a:cubicBezTo>
                    <a:pt x="802962" y="0"/>
                    <a:pt x="812800" y="9838"/>
                    <a:pt x="812800" y="21974"/>
                  </a:cubicBezTo>
                  <a:lnTo>
                    <a:pt x="812800" y="324146"/>
                  </a:lnTo>
                  <a:cubicBezTo>
                    <a:pt x="812800" y="336281"/>
                    <a:pt x="802962" y="346119"/>
                    <a:pt x="790826" y="346119"/>
                  </a:cubicBezTo>
                  <a:lnTo>
                    <a:pt x="21974" y="346119"/>
                  </a:lnTo>
                  <a:cubicBezTo>
                    <a:pt x="9838" y="346119"/>
                    <a:pt x="0" y="336281"/>
                    <a:pt x="0" y="324146"/>
                  </a:cubicBezTo>
                  <a:lnTo>
                    <a:pt x="0" y="21974"/>
                  </a:lnTo>
                  <a:cubicBezTo>
                    <a:pt x="0" y="9838"/>
                    <a:pt x="9838" y="0"/>
                    <a:pt x="21974"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1"/>
            <p:cNvSpPr txBox="1"/>
            <p:nvPr/>
          </p:nvSpPr>
          <p:spPr>
            <a:xfrm>
              <a:off x="0" y="-47625"/>
              <a:ext cx="812800" cy="393744"/>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14"/>
                </a:lnSpc>
                <a:spcBef>
                  <a:spcPts val="0"/>
                </a:spcBef>
                <a:spcAft>
                  <a:spcPts val="0"/>
                </a:spcAft>
                <a:buNone/>
              </a:pPr>
              <a:r>
                <a:rPr lang="en-US" sz="2699" b="1">
                  <a:solidFill>
                    <a:srgbClr val="000000"/>
                  </a:solidFill>
                  <a:latin typeface="Faustina"/>
                  <a:ea typeface="Faustina"/>
                  <a:cs typeface="Faustina"/>
                  <a:sym typeface="Faustina"/>
                </a:rPr>
                <a:t>Feature</a:t>
              </a:r>
              <a:endParaRPr/>
            </a:p>
          </p:txBody>
        </p:sp>
      </p:grpSp>
      <p:grpSp>
        <p:nvGrpSpPr>
          <p:cNvPr id="306" name="Google Shape;306;p11"/>
          <p:cNvGrpSpPr/>
          <p:nvPr/>
        </p:nvGrpSpPr>
        <p:grpSpPr>
          <a:xfrm>
            <a:off x="8338203" y="4337781"/>
            <a:ext cx="1984248" cy="1148828"/>
            <a:chOff x="0" y="-28575"/>
            <a:chExt cx="851072" cy="561097"/>
          </a:xfrm>
        </p:grpSpPr>
        <p:sp>
          <p:nvSpPr>
            <p:cNvPr id="307" name="Google Shape;307;p11"/>
            <p:cNvSpPr/>
            <p:nvPr/>
          </p:nvSpPr>
          <p:spPr>
            <a:xfrm>
              <a:off x="0" y="0"/>
              <a:ext cx="851072" cy="532522"/>
            </a:xfrm>
            <a:custGeom>
              <a:avLst/>
              <a:gdLst/>
              <a:ahLst/>
              <a:cxnLst/>
              <a:rect l="l" t="t" r="r" b="b"/>
              <a:pathLst>
                <a:path w="851072" h="532522" extrusionOk="0">
                  <a:moveTo>
                    <a:pt x="44429" y="0"/>
                  </a:moveTo>
                  <a:lnTo>
                    <a:pt x="806643" y="0"/>
                  </a:lnTo>
                  <a:cubicBezTo>
                    <a:pt x="818426" y="0"/>
                    <a:pt x="829727" y="4681"/>
                    <a:pt x="838059" y="13013"/>
                  </a:cubicBezTo>
                  <a:cubicBezTo>
                    <a:pt x="846391" y="21345"/>
                    <a:pt x="851072" y="32646"/>
                    <a:pt x="851072" y="44429"/>
                  </a:cubicBezTo>
                  <a:lnTo>
                    <a:pt x="851072" y="488093"/>
                  </a:lnTo>
                  <a:cubicBezTo>
                    <a:pt x="851072" y="499877"/>
                    <a:pt x="846391" y="511177"/>
                    <a:pt x="838059" y="519509"/>
                  </a:cubicBezTo>
                  <a:cubicBezTo>
                    <a:pt x="829727" y="527841"/>
                    <a:pt x="818426" y="532522"/>
                    <a:pt x="806643" y="532522"/>
                  </a:cubicBezTo>
                  <a:lnTo>
                    <a:pt x="44429" y="532522"/>
                  </a:lnTo>
                  <a:cubicBezTo>
                    <a:pt x="32646" y="532522"/>
                    <a:pt x="21345" y="527841"/>
                    <a:pt x="13013" y="519509"/>
                  </a:cubicBezTo>
                  <a:cubicBezTo>
                    <a:pt x="4681" y="511177"/>
                    <a:pt x="0" y="499877"/>
                    <a:pt x="0" y="488093"/>
                  </a:cubicBezTo>
                  <a:lnTo>
                    <a:pt x="0" y="44429"/>
                  </a:lnTo>
                  <a:cubicBezTo>
                    <a:pt x="0" y="32646"/>
                    <a:pt x="4681" y="21345"/>
                    <a:pt x="13013" y="13013"/>
                  </a:cubicBezTo>
                  <a:cubicBezTo>
                    <a:pt x="21345" y="4681"/>
                    <a:pt x="32646" y="0"/>
                    <a:pt x="4442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1"/>
            <p:cNvSpPr txBox="1"/>
            <p:nvPr/>
          </p:nvSpPr>
          <p:spPr>
            <a:xfrm>
              <a:off x="0" y="-28575"/>
              <a:ext cx="851072" cy="561097"/>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Numeric</a:t>
              </a:r>
              <a:endParaRPr/>
            </a:p>
          </p:txBody>
        </p:sp>
      </p:grpSp>
      <p:grpSp>
        <p:nvGrpSpPr>
          <p:cNvPr id="309" name="Google Shape;309;p11"/>
          <p:cNvGrpSpPr/>
          <p:nvPr/>
        </p:nvGrpSpPr>
        <p:grpSpPr>
          <a:xfrm>
            <a:off x="11514828" y="4308528"/>
            <a:ext cx="1985329" cy="1148828"/>
            <a:chOff x="0" y="-28575"/>
            <a:chExt cx="969651" cy="561097"/>
          </a:xfrm>
        </p:grpSpPr>
        <p:sp>
          <p:nvSpPr>
            <p:cNvPr id="310" name="Google Shape;310;p11"/>
            <p:cNvSpPr/>
            <p:nvPr/>
          </p:nvSpPr>
          <p:spPr>
            <a:xfrm>
              <a:off x="0" y="0"/>
              <a:ext cx="969651" cy="532522"/>
            </a:xfrm>
            <a:custGeom>
              <a:avLst/>
              <a:gdLst/>
              <a:ahLst/>
              <a:cxnLst/>
              <a:rect l="l" t="t" r="r" b="b"/>
              <a:pathLst>
                <a:path w="969651" h="532522" extrusionOk="0">
                  <a:moveTo>
                    <a:pt x="38996" y="0"/>
                  </a:moveTo>
                  <a:lnTo>
                    <a:pt x="930655" y="0"/>
                  </a:lnTo>
                  <a:cubicBezTo>
                    <a:pt x="940997" y="0"/>
                    <a:pt x="950916" y="4108"/>
                    <a:pt x="958229" y="11422"/>
                  </a:cubicBezTo>
                  <a:cubicBezTo>
                    <a:pt x="965542" y="18735"/>
                    <a:pt x="969651" y="28653"/>
                    <a:pt x="969651" y="38996"/>
                  </a:cubicBezTo>
                  <a:lnTo>
                    <a:pt x="969651" y="493526"/>
                  </a:lnTo>
                  <a:cubicBezTo>
                    <a:pt x="969651" y="503869"/>
                    <a:pt x="965542" y="513787"/>
                    <a:pt x="958229" y="521101"/>
                  </a:cubicBezTo>
                  <a:cubicBezTo>
                    <a:pt x="950916" y="528414"/>
                    <a:pt x="940997" y="532522"/>
                    <a:pt x="930655" y="532522"/>
                  </a:cubicBezTo>
                  <a:lnTo>
                    <a:pt x="38996" y="532522"/>
                  </a:lnTo>
                  <a:cubicBezTo>
                    <a:pt x="17459" y="532522"/>
                    <a:pt x="0" y="515063"/>
                    <a:pt x="0" y="493526"/>
                  </a:cubicBezTo>
                  <a:lnTo>
                    <a:pt x="0" y="38996"/>
                  </a:lnTo>
                  <a:cubicBezTo>
                    <a:pt x="0" y="17459"/>
                    <a:pt x="17459" y="0"/>
                    <a:pt x="38996"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1"/>
            <p:cNvSpPr txBox="1"/>
            <p:nvPr/>
          </p:nvSpPr>
          <p:spPr>
            <a:xfrm>
              <a:off x="0" y="-28575"/>
              <a:ext cx="969651" cy="561097"/>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Categorical</a:t>
              </a:r>
              <a:endParaRPr/>
            </a:p>
          </p:txBody>
        </p:sp>
      </p:grpSp>
      <p:grpSp>
        <p:nvGrpSpPr>
          <p:cNvPr id="312" name="Google Shape;312;p11"/>
          <p:cNvGrpSpPr/>
          <p:nvPr/>
        </p:nvGrpSpPr>
        <p:grpSpPr>
          <a:xfrm>
            <a:off x="14692534" y="4308528"/>
            <a:ext cx="1984248" cy="1148828"/>
            <a:chOff x="0" y="-28575"/>
            <a:chExt cx="851072" cy="561097"/>
          </a:xfrm>
        </p:grpSpPr>
        <p:sp>
          <p:nvSpPr>
            <p:cNvPr id="313" name="Google Shape;313;p11"/>
            <p:cNvSpPr/>
            <p:nvPr/>
          </p:nvSpPr>
          <p:spPr>
            <a:xfrm>
              <a:off x="0" y="0"/>
              <a:ext cx="851072" cy="532522"/>
            </a:xfrm>
            <a:custGeom>
              <a:avLst/>
              <a:gdLst/>
              <a:ahLst/>
              <a:cxnLst/>
              <a:rect l="l" t="t" r="r" b="b"/>
              <a:pathLst>
                <a:path w="851072" h="532522" extrusionOk="0">
                  <a:moveTo>
                    <a:pt x="44429" y="0"/>
                  </a:moveTo>
                  <a:lnTo>
                    <a:pt x="806643" y="0"/>
                  </a:lnTo>
                  <a:cubicBezTo>
                    <a:pt x="818426" y="0"/>
                    <a:pt x="829727" y="4681"/>
                    <a:pt x="838059" y="13013"/>
                  </a:cubicBezTo>
                  <a:cubicBezTo>
                    <a:pt x="846391" y="21345"/>
                    <a:pt x="851072" y="32646"/>
                    <a:pt x="851072" y="44429"/>
                  </a:cubicBezTo>
                  <a:lnTo>
                    <a:pt x="851072" y="488093"/>
                  </a:lnTo>
                  <a:cubicBezTo>
                    <a:pt x="851072" y="499877"/>
                    <a:pt x="846391" y="511177"/>
                    <a:pt x="838059" y="519509"/>
                  </a:cubicBezTo>
                  <a:cubicBezTo>
                    <a:pt x="829727" y="527841"/>
                    <a:pt x="818426" y="532522"/>
                    <a:pt x="806643" y="532522"/>
                  </a:cubicBezTo>
                  <a:lnTo>
                    <a:pt x="44429" y="532522"/>
                  </a:lnTo>
                  <a:cubicBezTo>
                    <a:pt x="32646" y="532522"/>
                    <a:pt x="21345" y="527841"/>
                    <a:pt x="13013" y="519509"/>
                  </a:cubicBezTo>
                  <a:cubicBezTo>
                    <a:pt x="4681" y="511177"/>
                    <a:pt x="0" y="499877"/>
                    <a:pt x="0" y="488093"/>
                  </a:cubicBezTo>
                  <a:lnTo>
                    <a:pt x="0" y="44429"/>
                  </a:lnTo>
                  <a:cubicBezTo>
                    <a:pt x="0" y="32646"/>
                    <a:pt x="4681" y="21345"/>
                    <a:pt x="13013" y="13013"/>
                  </a:cubicBezTo>
                  <a:cubicBezTo>
                    <a:pt x="21345" y="4681"/>
                    <a:pt x="32646" y="0"/>
                    <a:pt x="4442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1"/>
            <p:cNvSpPr txBox="1"/>
            <p:nvPr/>
          </p:nvSpPr>
          <p:spPr>
            <a:xfrm>
              <a:off x="0" y="-28575"/>
              <a:ext cx="851072" cy="561097"/>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Text</a:t>
              </a:r>
              <a:endParaRPr/>
            </a:p>
          </p:txBody>
        </p:sp>
      </p:grpSp>
      <p:cxnSp>
        <p:nvCxnSpPr>
          <p:cNvPr id="315" name="Google Shape;315;p11"/>
          <p:cNvCxnSpPr/>
          <p:nvPr/>
        </p:nvCxnSpPr>
        <p:spPr>
          <a:xfrm>
            <a:off x="12491705" y="3595820"/>
            <a:ext cx="0" cy="730932"/>
          </a:xfrm>
          <a:prstGeom prst="straightConnector1">
            <a:avLst/>
          </a:prstGeom>
          <a:noFill/>
          <a:ln w="19050" cap="flat" cmpd="sng">
            <a:solidFill>
              <a:schemeClr val="dk1"/>
            </a:solidFill>
            <a:prstDash val="solid"/>
            <a:round/>
            <a:headEnd type="none" w="sm" len="sm"/>
            <a:tailEnd type="triangle" w="med" len="med"/>
          </a:ln>
        </p:spPr>
      </p:cxnSp>
      <p:grpSp>
        <p:nvGrpSpPr>
          <p:cNvPr id="316" name="Google Shape;316;p11"/>
          <p:cNvGrpSpPr/>
          <p:nvPr/>
        </p:nvGrpSpPr>
        <p:grpSpPr>
          <a:xfrm>
            <a:off x="8194198" y="6357019"/>
            <a:ext cx="2272258" cy="1148681"/>
            <a:chOff x="0" y="-28575"/>
            <a:chExt cx="1109790" cy="561025"/>
          </a:xfrm>
        </p:grpSpPr>
        <p:sp>
          <p:nvSpPr>
            <p:cNvPr id="317" name="Google Shape;317;p11"/>
            <p:cNvSpPr/>
            <p:nvPr/>
          </p:nvSpPr>
          <p:spPr>
            <a:xfrm>
              <a:off x="0" y="0"/>
              <a:ext cx="1109790" cy="532450"/>
            </a:xfrm>
            <a:custGeom>
              <a:avLst/>
              <a:gdLst/>
              <a:ahLst/>
              <a:cxnLst/>
              <a:rect l="l" t="t" r="r" b="b"/>
              <a:pathLst>
                <a:path w="1109790" h="532450" extrusionOk="0">
                  <a:moveTo>
                    <a:pt x="34071" y="0"/>
                  </a:moveTo>
                  <a:lnTo>
                    <a:pt x="1075718" y="0"/>
                  </a:lnTo>
                  <a:cubicBezTo>
                    <a:pt x="1084754" y="0"/>
                    <a:pt x="1093421" y="3590"/>
                    <a:pt x="1099810" y="9979"/>
                  </a:cubicBezTo>
                  <a:cubicBezTo>
                    <a:pt x="1106200" y="16369"/>
                    <a:pt x="1109790" y="25035"/>
                    <a:pt x="1109790" y="34071"/>
                  </a:cubicBezTo>
                  <a:lnTo>
                    <a:pt x="1109790" y="498379"/>
                  </a:lnTo>
                  <a:cubicBezTo>
                    <a:pt x="1109790" y="517196"/>
                    <a:pt x="1094535" y="532450"/>
                    <a:pt x="1075718" y="532450"/>
                  </a:cubicBezTo>
                  <a:lnTo>
                    <a:pt x="34071" y="532450"/>
                  </a:lnTo>
                  <a:cubicBezTo>
                    <a:pt x="15254" y="532450"/>
                    <a:pt x="0" y="517196"/>
                    <a:pt x="0" y="498379"/>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1"/>
            <p:cNvSpPr txBox="1"/>
            <p:nvPr/>
          </p:nvSpPr>
          <p:spPr>
            <a:xfrm>
              <a:off x="0" y="-28575"/>
              <a:ext cx="1109790" cy="561025"/>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Standard Scaler</a:t>
              </a:r>
              <a:endParaRPr/>
            </a:p>
          </p:txBody>
        </p:sp>
      </p:grpSp>
      <p:grpSp>
        <p:nvGrpSpPr>
          <p:cNvPr id="319" name="Google Shape;319;p11"/>
          <p:cNvGrpSpPr/>
          <p:nvPr/>
        </p:nvGrpSpPr>
        <p:grpSpPr>
          <a:xfrm>
            <a:off x="11373724" y="6349431"/>
            <a:ext cx="2272258" cy="1155249"/>
            <a:chOff x="0" y="-28575"/>
            <a:chExt cx="1109790" cy="491875"/>
          </a:xfrm>
        </p:grpSpPr>
        <p:sp>
          <p:nvSpPr>
            <p:cNvPr id="320" name="Google Shape;320;p11"/>
            <p:cNvSpPr/>
            <p:nvPr/>
          </p:nvSpPr>
          <p:spPr>
            <a:xfrm>
              <a:off x="0" y="0"/>
              <a:ext cx="1109790" cy="463299"/>
            </a:xfrm>
            <a:custGeom>
              <a:avLst/>
              <a:gdLst/>
              <a:ahLst/>
              <a:cxnLst/>
              <a:rect l="l" t="t" r="r" b="b"/>
              <a:pathLst>
                <a:path w="1109790" h="463299" extrusionOk="0">
                  <a:moveTo>
                    <a:pt x="34071" y="0"/>
                  </a:moveTo>
                  <a:lnTo>
                    <a:pt x="1075718" y="0"/>
                  </a:lnTo>
                  <a:cubicBezTo>
                    <a:pt x="1084754" y="0"/>
                    <a:pt x="1093421" y="3590"/>
                    <a:pt x="1099810" y="9979"/>
                  </a:cubicBezTo>
                  <a:cubicBezTo>
                    <a:pt x="1106200" y="16369"/>
                    <a:pt x="1109790" y="25035"/>
                    <a:pt x="1109790" y="34071"/>
                  </a:cubicBezTo>
                  <a:lnTo>
                    <a:pt x="1109790" y="429228"/>
                  </a:lnTo>
                  <a:cubicBezTo>
                    <a:pt x="1109790" y="448045"/>
                    <a:pt x="1094535" y="463299"/>
                    <a:pt x="1075718" y="463299"/>
                  </a:cubicBezTo>
                  <a:lnTo>
                    <a:pt x="34071" y="463299"/>
                  </a:lnTo>
                  <a:cubicBezTo>
                    <a:pt x="15254" y="463299"/>
                    <a:pt x="0" y="448045"/>
                    <a:pt x="0" y="429228"/>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1"/>
            <p:cNvSpPr txBox="1"/>
            <p:nvPr/>
          </p:nvSpPr>
          <p:spPr>
            <a:xfrm>
              <a:off x="0" y="-28575"/>
              <a:ext cx="1109790" cy="491875"/>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One Hot Encoder</a:t>
              </a:r>
              <a:endParaRPr/>
            </a:p>
          </p:txBody>
        </p:sp>
      </p:grpSp>
      <p:cxnSp>
        <p:nvCxnSpPr>
          <p:cNvPr id="322" name="Google Shape;322;p11"/>
          <p:cNvCxnSpPr/>
          <p:nvPr/>
        </p:nvCxnSpPr>
        <p:spPr>
          <a:xfrm>
            <a:off x="12491705" y="5448300"/>
            <a:ext cx="0" cy="914400"/>
          </a:xfrm>
          <a:prstGeom prst="straightConnector1">
            <a:avLst/>
          </a:prstGeom>
          <a:noFill/>
          <a:ln w="19050" cap="rnd" cmpd="sng">
            <a:solidFill>
              <a:srgbClr val="000000"/>
            </a:solidFill>
            <a:prstDash val="solid"/>
            <a:round/>
            <a:headEnd type="none" w="sm" len="sm"/>
            <a:tailEnd type="triangle" w="med" len="med"/>
          </a:ln>
        </p:spPr>
      </p:cxnSp>
      <p:grpSp>
        <p:nvGrpSpPr>
          <p:cNvPr id="323" name="Google Shape;323;p11"/>
          <p:cNvGrpSpPr/>
          <p:nvPr/>
        </p:nvGrpSpPr>
        <p:grpSpPr>
          <a:xfrm>
            <a:off x="14553249" y="6357019"/>
            <a:ext cx="2272258" cy="1148681"/>
            <a:chOff x="0" y="-28575"/>
            <a:chExt cx="1109790" cy="561025"/>
          </a:xfrm>
        </p:grpSpPr>
        <p:sp>
          <p:nvSpPr>
            <p:cNvPr id="324" name="Google Shape;324;p11"/>
            <p:cNvSpPr/>
            <p:nvPr/>
          </p:nvSpPr>
          <p:spPr>
            <a:xfrm>
              <a:off x="0" y="0"/>
              <a:ext cx="1109790" cy="532450"/>
            </a:xfrm>
            <a:custGeom>
              <a:avLst/>
              <a:gdLst/>
              <a:ahLst/>
              <a:cxnLst/>
              <a:rect l="l" t="t" r="r" b="b"/>
              <a:pathLst>
                <a:path w="1109790" h="532450" extrusionOk="0">
                  <a:moveTo>
                    <a:pt x="34071" y="0"/>
                  </a:moveTo>
                  <a:lnTo>
                    <a:pt x="1075718" y="0"/>
                  </a:lnTo>
                  <a:cubicBezTo>
                    <a:pt x="1084754" y="0"/>
                    <a:pt x="1093421" y="3590"/>
                    <a:pt x="1099810" y="9979"/>
                  </a:cubicBezTo>
                  <a:cubicBezTo>
                    <a:pt x="1106200" y="16369"/>
                    <a:pt x="1109790" y="25035"/>
                    <a:pt x="1109790" y="34071"/>
                  </a:cubicBezTo>
                  <a:lnTo>
                    <a:pt x="1109790" y="498379"/>
                  </a:lnTo>
                  <a:cubicBezTo>
                    <a:pt x="1109790" y="517196"/>
                    <a:pt x="1094535" y="532450"/>
                    <a:pt x="1075718" y="532450"/>
                  </a:cubicBezTo>
                  <a:lnTo>
                    <a:pt x="34071" y="532450"/>
                  </a:lnTo>
                  <a:cubicBezTo>
                    <a:pt x="15254" y="532450"/>
                    <a:pt x="0" y="517196"/>
                    <a:pt x="0" y="498379"/>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1"/>
            <p:cNvSpPr txBox="1"/>
            <p:nvPr/>
          </p:nvSpPr>
          <p:spPr>
            <a:xfrm>
              <a:off x="0" y="-28575"/>
              <a:ext cx="1109790" cy="561025"/>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500">
                  <a:solidFill>
                    <a:srgbClr val="000000"/>
                  </a:solidFill>
                  <a:latin typeface="Arial"/>
                  <a:ea typeface="Arial"/>
                  <a:cs typeface="Arial"/>
                  <a:sym typeface="Arial"/>
                </a:rPr>
                <a:t>Count Vectorizer</a:t>
              </a:r>
              <a:endParaRPr/>
            </a:p>
          </p:txBody>
        </p:sp>
      </p:grpSp>
      <p:grpSp>
        <p:nvGrpSpPr>
          <p:cNvPr id="326" name="Google Shape;326;p11"/>
          <p:cNvGrpSpPr/>
          <p:nvPr/>
        </p:nvGrpSpPr>
        <p:grpSpPr>
          <a:xfrm>
            <a:off x="0" y="-108496"/>
            <a:ext cx="554528" cy="10395496"/>
            <a:chOff x="0" y="-28575"/>
            <a:chExt cx="146049" cy="2737908"/>
          </a:xfrm>
        </p:grpSpPr>
        <p:sp>
          <p:nvSpPr>
            <p:cNvPr id="327" name="Google Shape;327;p11"/>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1"/>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11"/>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330" name="Google Shape;330;p11"/>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cxnSp>
        <p:nvCxnSpPr>
          <p:cNvPr id="331" name="Google Shape;331;p11"/>
          <p:cNvCxnSpPr>
            <a:stCxn id="305" idx="1"/>
            <a:endCxn id="308" idx="0"/>
          </p:cNvCxnSpPr>
          <p:nvPr/>
        </p:nvCxnSpPr>
        <p:spPr>
          <a:xfrm flipH="1">
            <a:off x="9330289" y="2742440"/>
            <a:ext cx="1399800" cy="1595400"/>
          </a:xfrm>
          <a:prstGeom prst="bentConnector2">
            <a:avLst/>
          </a:prstGeom>
          <a:noFill/>
          <a:ln w="19050" cap="flat" cmpd="sng">
            <a:solidFill>
              <a:schemeClr val="dk1"/>
            </a:solidFill>
            <a:prstDash val="solid"/>
            <a:round/>
            <a:headEnd type="none" w="sm" len="sm"/>
            <a:tailEnd type="triangle" w="med" len="med"/>
          </a:ln>
        </p:spPr>
      </p:cxnSp>
      <p:cxnSp>
        <p:nvCxnSpPr>
          <p:cNvPr id="332" name="Google Shape;332;p11"/>
          <p:cNvCxnSpPr>
            <a:stCxn id="305" idx="3"/>
            <a:endCxn id="314" idx="0"/>
          </p:cNvCxnSpPr>
          <p:nvPr/>
        </p:nvCxnSpPr>
        <p:spPr>
          <a:xfrm>
            <a:off x="14253323" y="2742440"/>
            <a:ext cx="1431300" cy="1566000"/>
          </a:xfrm>
          <a:prstGeom prst="bentConnector2">
            <a:avLst/>
          </a:prstGeom>
          <a:noFill/>
          <a:ln w="19050" cap="flat" cmpd="sng">
            <a:solidFill>
              <a:schemeClr val="dk1"/>
            </a:solidFill>
            <a:prstDash val="solid"/>
            <a:round/>
            <a:headEnd type="none" w="sm" len="sm"/>
            <a:tailEnd type="triangle" w="med" len="med"/>
          </a:ln>
        </p:spPr>
      </p:cxnSp>
      <p:cxnSp>
        <p:nvCxnSpPr>
          <p:cNvPr id="333" name="Google Shape;333;p11"/>
          <p:cNvCxnSpPr/>
          <p:nvPr/>
        </p:nvCxnSpPr>
        <p:spPr>
          <a:xfrm>
            <a:off x="15684658" y="5448300"/>
            <a:ext cx="0" cy="914400"/>
          </a:xfrm>
          <a:prstGeom prst="straightConnector1">
            <a:avLst/>
          </a:prstGeom>
          <a:noFill/>
          <a:ln w="19050" cap="rnd" cmpd="sng">
            <a:solidFill>
              <a:srgbClr val="000000"/>
            </a:solidFill>
            <a:prstDash val="solid"/>
            <a:round/>
            <a:headEnd type="none" w="sm" len="sm"/>
            <a:tailEnd type="triangle" w="med" len="med"/>
          </a:ln>
        </p:spPr>
      </p:cxnSp>
      <p:cxnSp>
        <p:nvCxnSpPr>
          <p:cNvPr id="334" name="Google Shape;334;p11"/>
          <p:cNvCxnSpPr/>
          <p:nvPr/>
        </p:nvCxnSpPr>
        <p:spPr>
          <a:xfrm>
            <a:off x="9333253" y="5486607"/>
            <a:ext cx="0" cy="914400"/>
          </a:xfrm>
          <a:prstGeom prst="straightConnector1">
            <a:avLst/>
          </a:prstGeom>
          <a:noFill/>
          <a:ln w="19050" cap="rnd" cmpd="sng">
            <a:solidFill>
              <a:srgbClr val="000000"/>
            </a:solidFill>
            <a:prstDash val="solid"/>
            <a:round/>
            <a:headEnd type="none" w="sm" len="sm"/>
            <a:tailEnd type="triangle" w="med" len="med"/>
          </a:ln>
        </p:spPr>
      </p:cxnSp>
      <p:sp>
        <p:nvSpPr>
          <p:cNvPr id="335" name="Google Shape;335;p11"/>
          <p:cNvSpPr/>
          <p:nvPr/>
        </p:nvSpPr>
        <p:spPr>
          <a:xfrm>
            <a:off x="1172779" y="6210301"/>
            <a:ext cx="5741498" cy="3220234"/>
          </a:xfrm>
          <a:custGeom>
            <a:avLst/>
            <a:gdLst/>
            <a:ahLst/>
            <a:cxnLst/>
            <a:rect l="l" t="t" r="r" b="b"/>
            <a:pathLst>
              <a:path w="5213448" h="1741038" extrusionOk="0">
                <a:moveTo>
                  <a:pt x="0" y="0"/>
                </a:moveTo>
                <a:lnTo>
                  <a:pt x="5213448" y="0"/>
                </a:lnTo>
                <a:lnTo>
                  <a:pt x="5213448" y="1741038"/>
                </a:lnTo>
                <a:lnTo>
                  <a:pt x="0" y="1741038"/>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Numeric:  </a:t>
            </a:r>
            <a:r>
              <a:rPr lang="en-US" sz="2000">
                <a:solidFill>
                  <a:schemeClr val="dk1"/>
                </a:solidFill>
                <a:latin typeface="Arial"/>
                <a:ea typeface="Arial"/>
                <a:cs typeface="Arial"/>
                <a:sym typeface="Arial"/>
              </a:rPr>
              <a:t>'rating_gap', 'salary_benefits_gap', 'training_learning_gap’, 'management_care_gap', 'culture_fun_gap'</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Categorical: </a:t>
            </a:r>
            <a:r>
              <a:rPr lang="en-US" sz="2000">
                <a:solidFill>
                  <a:schemeClr val="dk1"/>
                </a:solidFill>
                <a:latin typeface="Arial"/>
                <a:ea typeface="Arial"/>
                <a:cs typeface="Arial"/>
                <a:sym typeface="Arial"/>
              </a:rPr>
              <a:t>'id', 'overtime_policy', 'working_days', 'company_size', 'like_topic’</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Text:  </a:t>
            </a:r>
            <a:r>
              <a:rPr lang="en-US" sz="2000">
                <a:solidFill>
                  <a:schemeClr val="dk1"/>
                </a:solidFill>
                <a:latin typeface="Arial"/>
                <a:ea typeface="Arial"/>
                <a:cs typeface="Arial"/>
                <a:sym typeface="Arial"/>
              </a:rPr>
              <a:t>'like_cleaned’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Target: </a:t>
            </a:r>
            <a:r>
              <a:rPr lang="en-US" sz="2000">
                <a:solidFill>
                  <a:schemeClr val="dk1"/>
                </a:solidFill>
                <a:latin typeface="Arial"/>
                <a:ea typeface="Arial"/>
                <a:cs typeface="Arial"/>
                <a:sym typeface="Arial"/>
              </a:rPr>
              <a:t>‘Recommend?’ (Binary Encode)</a:t>
            </a:r>
            <a:endParaRPr/>
          </a:p>
        </p:txBody>
      </p:sp>
      <p:grpSp>
        <p:nvGrpSpPr>
          <p:cNvPr id="336" name="Google Shape;336;p11"/>
          <p:cNvGrpSpPr/>
          <p:nvPr/>
        </p:nvGrpSpPr>
        <p:grpSpPr>
          <a:xfrm>
            <a:off x="8194199" y="8896479"/>
            <a:ext cx="8631308" cy="514221"/>
            <a:chOff x="0" y="-28575"/>
            <a:chExt cx="5213448" cy="1769613"/>
          </a:xfrm>
        </p:grpSpPr>
        <p:sp>
          <p:nvSpPr>
            <p:cNvPr id="337" name="Google Shape;337;p11"/>
            <p:cNvSpPr/>
            <p:nvPr/>
          </p:nvSpPr>
          <p:spPr>
            <a:xfrm>
              <a:off x="0" y="0"/>
              <a:ext cx="5213448" cy="1741038"/>
            </a:xfrm>
            <a:custGeom>
              <a:avLst/>
              <a:gdLst/>
              <a:ahLst/>
              <a:cxnLst/>
              <a:rect l="l" t="t" r="r" b="b"/>
              <a:pathLst>
                <a:path w="5213448" h="1741038" extrusionOk="0">
                  <a:moveTo>
                    <a:pt x="0" y="0"/>
                  </a:moveTo>
                  <a:lnTo>
                    <a:pt x="5213448" y="0"/>
                  </a:lnTo>
                  <a:lnTo>
                    <a:pt x="5213448" y="1741038"/>
                  </a:lnTo>
                  <a:lnTo>
                    <a:pt x="0" y="1741038"/>
                  </a:lnTo>
                  <a:close/>
                </a:path>
              </a:pathLst>
            </a:custGeom>
            <a:solidFill>
              <a:srgbClr val="F1F1F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1"/>
            <p:cNvSpPr txBox="1"/>
            <p:nvPr/>
          </p:nvSpPr>
          <p:spPr>
            <a:xfrm>
              <a:off x="0" y="-28575"/>
              <a:ext cx="5213448" cy="1769613"/>
            </a:xfrm>
            <a:prstGeom prst="rect">
              <a:avLst/>
            </a:prstGeom>
            <a:noFill/>
            <a:ln>
              <a:noFill/>
            </a:ln>
          </p:spPr>
          <p:txBody>
            <a:bodyPr spcFirstLastPara="1" wrap="square" lIns="254000" tIns="254000" rIns="254000" bIns="254000" anchor="ctr" anchorCtr="0">
              <a:noAutofit/>
            </a:bodyPr>
            <a:lstStyle/>
            <a:p>
              <a:pPr marL="0" marR="0" lvl="0" indent="0" algn="ctr" rtl="0">
                <a:lnSpc>
                  <a:spcPct val="140000"/>
                </a:lnSpc>
                <a:spcBef>
                  <a:spcPts val="0"/>
                </a:spcBef>
                <a:spcAft>
                  <a:spcPts val="0"/>
                </a:spcAft>
                <a:buNone/>
              </a:pPr>
              <a:r>
                <a:rPr lang="en-US" sz="1800">
                  <a:solidFill>
                    <a:srgbClr val="000000"/>
                  </a:solidFill>
                  <a:latin typeface="Arial"/>
                  <a:ea typeface="Arial"/>
                  <a:cs typeface="Arial"/>
                  <a:sym typeface="Arial"/>
                </a:rPr>
                <a:t>Pipeline Preprocess</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2"/>
          <p:cNvSpPr/>
          <p:nvPr/>
        </p:nvSpPr>
        <p:spPr>
          <a:xfrm>
            <a:off x="1109681" y="7124699"/>
            <a:ext cx="3081320" cy="2589207"/>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4" name="Google Shape;344;p12"/>
          <p:cNvGrpSpPr/>
          <p:nvPr/>
        </p:nvGrpSpPr>
        <p:grpSpPr>
          <a:xfrm>
            <a:off x="8009354" y="-108496"/>
            <a:ext cx="10278646" cy="10395496"/>
            <a:chOff x="0" y="-28575"/>
            <a:chExt cx="2707133" cy="2737908"/>
          </a:xfrm>
        </p:grpSpPr>
        <p:sp>
          <p:nvSpPr>
            <p:cNvPr id="345" name="Google Shape;345;p12"/>
            <p:cNvSpPr/>
            <p:nvPr/>
          </p:nvSpPr>
          <p:spPr>
            <a:xfrm>
              <a:off x="0" y="0"/>
              <a:ext cx="2707133" cy="2709333"/>
            </a:xfrm>
            <a:custGeom>
              <a:avLst/>
              <a:gdLst/>
              <a:ahLst/>
              <a:cxnLst/>
              <a:rect l="l" t="t" r="r" b="b"/>
              <a:pathLst>
                <a:path w="2707133" h="2709333" extrusionOk="0">
                  <a:moveTo>
                    <a:pt x="0" y="0"/>
                  </a:moveTo>
                  <a:lnTo>
                    <a:pt x="2707133" y="0"/>
                  </a:lnTo>
                  <a:lnTo>
                    <a:pt x="2707133" y="2709333"/>
                  </a:lnTo>
                  <a:lnTo>
                    <a:pt x="0" y="2709333"/>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2"/>
            <p:cNvSpPr txBox="1"/>
            <p:nvPr/>
          </p:nvSpPr>
          <p:spPr>
            <a:xfrm>
              <a:off x="0" y="-28575"/>
              <a:ext cx="2707133"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7" name="Google Shape;347;p12"/>
          <p:cNvGrpSpPr/>
          <p:nvPr/>
        </p:nvGrpSpPr>
        <p:grpSpPr>
          <a:xfrm>
            <a:off x="0" y="-108496"/>
            <a:ext cx="554528" cy="10395496"/>
            <a:chOff x="0" y="-28575"/>
            <a:chExt cx="146049" cy="2737908"/>
          </a:xfrm>
        </p:grpSpPr>
        <p:sp>
          <p:nvSpPr>
            <p:cNvPr id="348" name="Google Shape;348;p12"/>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2"/>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0" name="Google Shape;350;p12"/>
          <p:cNvGrpSpPr/>
          <p:nvPr/>
        </p:nvGrpSpPr>
        <p:grpSpPr>
          <a:xfrm>
            <a:off x="1397789" y="2095500"/>
            <a:ext cx="5505681" cy="2442313"/>
            <a:chOff x="0" y="0"/>
            <a:chExt cx="7340908" cy="3256417"/>
          </a:xfrm>
        </p:grpSpPr>
        <p:sp>
          <p:nvSpPr>
            <p:cNvPr id="351" name="Google Shape;351;p12"/>
            <p:cNvSpPr txBox="1"/>
            <p:nvPr/>
          </p:nvSpPr>
          <p:spPr>
            <a:xfrm>
              <a:off x="0" y="0"/>
              <a:ext cx="7340908" cy="160838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Modeling</a:t>
              </a:r>
              <a:endParaRPr/>
            </a:p>
          </p:txBody>
        </p:sp>
        <p:sp>
          <p:nvSpPr>
            <p:cNvPr id="352" name="Google Shape;352;p12"/>
            <p:cNvSpPr txBox="1"/>
            <p:nvPr/>
          </p:nvSpPr>
          <p:spPr>
            <a:xfrm>
              <a:off x="0" y="2081137"/>
              <a:ext cx="7340908" cy="1175280"/>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2000">
                  <a:solidFill>
                    <a:srgbClr val="000000"/>
                  </a:solidFill>
                  <a:latin typeface="Arial"/>
                  <a:ea typeface="Arial"/>
                  <a:cs typeface="Arial"/>
                  <a:sym typeface="Arial"/>
                </a:rPr>
                <a:t>StratifiedKFold cross-validation on train dataset with oversample</a:t>
              </a:r>
              <a:endParaRPr/>
            </a:p>
          </p:txBody>
        </p:sp>
      </p:grpSp>
      <p:pic>
        <p:nvPicPr>
          <p:cNvPr id="353" name="Google Shape;353;p12"/>
          <p:cNvPicPr preferRelativeResize="0"/>
          <p:nvPr/>
        </p:nvPicPr>
        <p:blipFill rotWithShape="1">
          <a:blip r:embed="rId3">
            <a:alphaModFix/>
          </a:blip>
          <a:srcRect/>
          <a:stretch/>
        </p:blipFill>
        <p:spPr>
          <a:xfrm>
            <a:off x="8458200" y="3166563"/>
            <a:ext cx="9420225" cy="5619750"/>
          </a:xfrm>
          <a:prstGeom prst="rect">
            <a:avLst/>
          </a:prstGeom>
          <a:noFill/>
          <a:ln>
            <a:noFill/>
          </a:ln>
        </p:spPr>
      </p:pic>
      <p:pic>
        <p:nvPicPr>
          <p:cNvPr id="354" name="Google Shape;354;p12"/>
          <p:cNvPicPr preferRelativeResize="0"/>
          <p:nvPr/>
        </p:nvPicPr>
        <p:blipFill rotWithShape="1">
          <a:blip r:embed="rId4">
            <a:alphaModFix/>
          </a:blip>
          <a:srcRect/>
          <a:stretch/>
        </p:blipFill>
        <p:spPr>
          <a:xfrm>
            <a:off x="8458200" y="1253037"/>
            <a:ext cx="9420225" cy="1909263"/>
          </a:xfrm>
          <a:prstGeom prst="rect">
            <a:avLst/>
          </a:prstGeom>
          <a:noFill/>
          <a:ln>
            <a:noFill/>
          </a:ln>
        </p:spPr>
      </p:pic>
      <p:sp>
        <p:nvSpPr>
          <p:cNvPr id="355" name="Google Shape;355;p12"/>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356" name="Google Shape;356;p12"/>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357" name="Google Shape;357;p12"/>
          <p:cNvPicPr preferRelativeResize="0"/>
          <p:nvPr/>
        </p:nvPicPr>
        <p:blipFill rotWithShape="1">
          <a:blip r:embed="rId5">
            <a:alphaModFix/>
          </a:blip>
          <a:srcRect/>
          <a:stretch/>
        </p:blipFill>
        <p:spPr>
          <a:xfrm>
            <a:off x="1397789" y="7429500"/>
            <a:ext cx="2514623" cy="19558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2" name="Google Shape;362;p13"/>
          <p:cNvGrpSpPr/>
          <p:nvPr/>
        </p:nvGrpSpPr>
        <p:grpSpPr>
          <a:xfrm>
            <a:off x="554528" y="2796921"/>
            <a:ext cx="17733472" cy="3032378"/>
            <a:chOff x="0" y="-28575"/>
            <a:chExt cx="2707133" cy="2737908"/>
          </a:xfrm>
        </p:grpSpPr>
        <p:sp>
          <p:nvSpPr>
            <p:cNvPr id="363" name="Google Shape;363;p13"/>
            <p:cNvSpPr/>
            <p:nvPr/>
          </p:nvSpPr>
          <p:spPr>
            <a:xfrm>
              <a:off x="0" y="0"/>
              <a:ext cx="2707133" cy="2709333"/>
            </a:xfrm>
            <a:custGeom>
              <a:avLst/>
              <a:gdLst/>
              <a:ahLst/>
              <a:cxnLst/>
              <a:rect l="l" t="t" r="r" b="b"/>
              <a:pathLst>
                <a:path w="2707133" h="2709333" extrusionOk="0">
                  <a:moveTo>
                    <a:pt x="0" y="0"/>
                  </a:moveTo>
                  <a:lnTo>
                    <a:pt x="2707133" y="0"/>
                  </a:lnTo>
                  <a:lnTo>
                    <a:pt x="2707133" y="2709333"/>
                  </a:lnTo>
                  <a:lnTo>
                    <a:pt x="0" y="2709333"/>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3"/>
            <p:cNvSpPr txBox="1"/>
            <p:nvPr/>
          </p:nvSpPr>
          <p:spPr>
            <a:xfrm>
              <a:off x="0" y="-28575"/>
              <a:ext cx="2707133"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5" name="Google Shape;365;p13"/>
          <p:cNvGrpSpPr/>
          <p:nvPr/>
        </p:nvGrpSpPr>
        <p:grpSpPr>
          <a:xfrm>
            <a:off x="0" y="-108496"/>
            <a:ext cx="554528" cy="10395496"/>
            <a:chOff x="0" y="-28575"/>
            <a:chExt cx="146049" cy="2737908"/>
          </a:xfrm>
        </p:grpSpPr>
        <p:sp>
          <p:nvSpPr>
            <p:cNvPr id="366" name="Google Shape;366;p13"/>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3"/>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13"/>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369" name="Google Shape;369;p13"/>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sp>
        <p:nvSpPr>
          <p:cNvPr id="370" name="Google Shape;370;p13"/>
          <p:cNvSpPr txBox="1"/>
          <p:nvPr/>
        </p:nvSpPr>
        <p:spPr>
          <a:xfrm>
            <a:off x="1388990" y="1328824"/>
            <a:ext cx="10095535"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Modeling</a:t>
            </a:r>
            <a:endParaRPr/>
          </a:p>
        </p:txBody>
      </p:sp>
      <p:pic>
        <p:nvPicPr>
          <p:cNvPr id="371" name="Google Shape;371;p13"/>
          <p:cNvPicPr preferRelativeResize="0"/>
          <p:nvPr/>
        </p:nvPicPr>
        <p:blipFill rotWithShape="1">
          <a:blip r:embed="rId3">
            <a:alphaModFix/>
          </a:blip>
          <a:srcRect/>
          <a:stretch/>
        </p:blipFill>
        <p:spPr>
          <a:xfrm>
            <a:off x="706927" y="2977429"/>
            <a:ext cx="3413157" cy="2716594"/>
          </a:xfrm>
          <a:prstGeom prst="rect">
            <a:avLst/>
          </a:prstGeom>
          <a:noFill/>
          <a:ln>
            <a:noFill/>
          </a:ln>
        </p:spPr>
      </p:pic>
      <p:pic>
        <p:nvPicPr>
          <p:cNvPr id="372" name="Google Shape;372;p13"/>
          <p:cNvPicPr preferRelativeResize="0"/>
          <p:nvPr/>
        </p:nvPicPr>
        <p:blipFill rotWithShape="1">
          <a:blip r:embed="rId4">
            <a:alphaModFix/>
          </a:blip>
          <a:srcRect/>
          <a:stretch/>
        </p:blipFill>
        <p:spPr>
          <a:xfrm>
            <a:off x="4212369" y="2977429"/>
            <a:ext cx="3413157" cy="2716594"/>
          </a:xfrm>
          <a:prstGeom prst="rect">
            <a:avLst/>
          </a:prstGeom>
          <a:noFill/>
          <a:ln>
            <a:noFill/>
          </a:ln>
        </p:spPr>
      </p:pic>
      <p:pic>
        <p:nvPicPr>
          <p:cNvPr id="373" name="Google Shape;373;p13"/>
          <p:cNvPicPr preferRelativeResize="0"/>
          <p:nvPr/>
        </p:nvPicPr>
        <p:blipFill rotWithShape="1">
          <a:blip r:embed="rId5">
            <a:alphaModFix/>
          </a:blip>
          <a:srcRect/>
          <a:stretch/>
        </p:blipFill>
        <p:spPr>
          <a:xfrm>
            <a:off x="7717811" y="2977429"/>
            <a:ext cx="3413157" cy="2716594"/>
          </a:xfrm>
          <a:prstGeom prst="rect">
            <a:avLst/>
          </a:prstGeom>
          <a:noFill/>
          <a:ln>
            <a:noFill/>
          </a:ln>
        </p:spPr>
      </p:pic>
      <p:pic>
        <p:nvPicPr>
          <p:cNvPr id="374" name="Google Shape;374;p13"/>
          <p:cNvPicPr preferRelativeResize="0"/>
          <p:nvPr/>
        </p:nvPicPr>
        <p:blipFill rotWithShape="1">
          <a:blip r:embed="rId6">
            <a:alphaModFix/>
          </a:blip>
          <a:srcRect/>
          <a:stretch/>
        </p:blipFill>
        <p:spPr>
          <a:xfrm>
            <a:off x="11223253" y="2962683"/>
            <a:ext cx="3450210" cy="2746086"/>
          </a:xfrm>
          <a:prstGeom prst="rect">
            <a:avLst/>
          </a:prstGeom>
          <a:noFill/>
          <a:ln>
            <a:noFill/>
          </a:ln>
        </p:spPr>
      </p:pic>
      <p:pic>
        <p:nvPicPr>
          <p:cNvPr id="375" name="Google Shape;375;p13"/>
          <p:cNvPicPr preferRelativeResize="0"/>
          <p:nvPr/>
        </p:nvPicPr>
        <p:blipFill rotWithShape="1">
          <a:blip r:embed="rId7">
            <a:alphaModFix/>
          </a:blip>
          <a:srcRect/>
          <a:stretch/>
        </p:blipFill>
        <p:spPr>
          <a:xfrm>
            <a:off x="14765747" y="2990055"/>
            <a:ext cx="3381432" cy="2691343"/>
          </a:xfrm>
          <a:prstGeom prst="rect">
            <a:avLst/>
          </a:prstGeom>
          <a:noFill/>
          <a:ln>
            <a:noFill/>
          </a:ln>
        </p:spPr>
      </p:pic>
      <p:grpSp>
        <p:nvGrpSpPr>
          <p:cNvPr id="376" name="Google Shape;376;p13"/>
          <p:cNvGrpSpPr/>
          <p:nvPr/>
        </p:nvGrpSpPr>
        <p:grpSpPr>
          <a:xfrm>
            <a:off x="554527" y="6276762"/>
            <a:ext cx="10037273" cy="3133938"/>
            <a:chOff x="0" y="-9525"/>
            <a:chExt cx="3048000" cy="3065791"/>
          </a:xfrm>
        </p:grpSpPr>
        <p:sp>
          <p:nvSpPr>
            <p:cNvPr id="377" name="Google Shape;377;p13"/>
            <p:cNvSpPr/>
            <p:nvPr/>
          </p:nvSpPr>
          <p:spPr>
            <a:xfrm>
              <a:off x="0" y="0"/>
              <a:ext cx="3048000" cy="2954666"/>
            </a:xfrm>
            <a:custGeom>
              <a:avLst/>
              <a:gdLst/>
              <a:ahLst/>
              <a:cxnLst/>
              <a:rect l="l" t="t" r="r" b="b"/>
              <a:pathLst>
                <a:path w="3048000" h="2954666" extrusionOk="0">
                  <a:moveTo>
                    <a:pt x="0" y="0"/>
                  </a:moveTo>
                  <a:lnTo>
                    <a:pt x="3048000" y="0"/>
                  </a:lnTo>
                  <a:lnTo>
                    <a:pt x="3048000" y="2954666"/>
                  </a:lnTo>
                  <a:lnTo>
                    <a:pt x="0" y="2954666"/>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3"/>
            <p:cNvSpPr/>
            <p:nvPr/>
          </p:nvSpPr>
          <p:spPr>
            <a:xfrm>
              <a:off x="0" y="0"/>
              <a:ext cx="3048000" cy="3056266"/>
            </a:xfrm>
            <a:custGeom>
              <a:avLst/>
              <a:gdLst/>
              <a:ahLst/>
              <a:cxnLst/>
              <a:rect l="l" t="t" r="r" b="b"/>
              <a:pathLst>
                <a:path w="3048000" h="3056266" extrusionOk="0">
                  <a:moveTo>
                    <a:pt x="0" y="2954666"/>
                  </a:moveTo>
                  <a:lnTo>
                    <a:pt x="3048000" y="2954666"/>
                  </a:lnTo>
                  <a:lnTo>
                    <a:pt x="2921000" y="3056266"/>
                  </a:lnTo>
                  <a:cubicBezTo>
                    <a:pt x="2921000" y="3056266"/>
                    <a:pt x="1917700" y="2980066"/>
                    <a:pt x="1816100" y="2980066"/>
                  </a:cubicBezTo>
                  <a:lnTo>
                    <a:pt x="1231900" y="2980066"/>
                  </a:lnTo>
                  <a:cubicBezTo>
                    <a:pt x="1130300" y="2980066"/>
                    <a:pt x="127000" y="3056266"/>
                    <a:pt x="127000" y="3056266"/>
                  </a:cubicBezTo>
                  <a:lnTo>
                    <a:pt x="0" y="2954666"/>
                  </a:lnTo>
                  <a:lnTo>
                    <a:pt x="0" y="0"/>
                  </a:lnTo>
                  <a:lnTo>
                    <a:pt x="3048000" y="0"/>
                  </a:lnTo>
                  <a:lnTo>
                    <a:pt x="3048000" y="2954666"/>
                  </a:lnTo>
                  <a:lnTo>
                    <a:pt x="12700" y="2954666"/>
                  </a:lnTo>
                  <a:lnTo>
                    <a:pt x="12700" y="2941966"/>
                  </a:lnTo>
                  <a:lnTo>
                    <a:pt x="3035300" y="2941966"/>
                  </a:lnTo>
                  <a:lnTo>
                    <a:pt x="3035300" y="12700"/>
                  </a:lnTo>
                  <a:lnTo>
                    <a:pt x="12700" y="12700"/>
                  </a:lnTo>
                  <a:lnTo>
                    <a:pt x="12700" y="2954666"/>
                  </a:lnTo>
                </a:path>
              </a:pathLst>
            </a:custGeom>
            <a:solidFill>
              <a:srgbClr val="394C60">
                <a:alpha val="39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3"/>
            <p:cNvSpPr txBox="1"/>
            <p:nvPr/>
          </p:nvSpPr>
          <p:spPr>
            <a:xfrm>
              <a:off x="0" y="-9525"/>
              <a:ext cx="3048000" cy="2964191"/>
            </a:xfrm>
            <a:prstGeom prst="rect">
              <a:avLst/>
            </a:prstGeom>
            <a:noFill/>
            <a:ln>
              <a:noFill/>
            </a:ln>
          </p:spPr>
          <p:txBody>
            <a:bodyPr spcFirstLastPara="1" wrap="square" lIns="203200" tIns="203200" rIns="203200" bIns="203200" anchor="t" anchorCtr="0">
              <a:noAutofit/>
            </a:bodyPr>
            <a:lstStyle/>
            <a:p>
              <a:pPr marL="0" marR="0" lvl="0" indent="0" algn="l" rtl="0">
                <a:lnSpc>
                  <a:spcPct val="140000"/>
                </a:lnSpc>
                <a:spcBef>
                  <a:spcPts val="0"/>
                </a:spcBef>
                <a:spcAft>
                  <a:spcPts val="0"/>
                </a:spcAft>
                <a:buNone/>
              </a:pPr>
              <a:endParaRPr sz="1200">
                <a:solidFill>
                  <a:srgbClr val="000000"/>
                </a:solidFill>
                <a:latin typeface="Arial"/>
                <a:ea typeface="Arial"/>
                <a:cs typeface="Arial"/>
                <a:sym typeface="Arial"/>
              </a:endParaRPr>
            </a:p>
          </p:txBody>
        </p:sp>
      </p:grpSp>
      <p:sp>
        <p:nvSpPr>
          <p:cNvPr id="380" name="Google Shape;380;p13"/>
          <p:cNvSpPr/>
          <p:nvPr/>
        </p:nvSpPr>
        <p:spPr>
          <a:xfrm>
            <a:off x="11933468" y="6401121"/>
            <a:ext cx="3382732" cy="2095179"/>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Result: </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Random Forest give the best scores</a:t>
            </a:r>
            <a:endParaRPr dirty="0"/>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Doing Grid Search to improve final model</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pic>
        <p:nvPicPr>
          <p:cNvPr id="381" name="Google Shape;381;p13"/>
          <p:cNvPicPr preferRelativeResize="0"/>
          <p:nvPr/>
        </p:nvPicPr>
        <p:blipFill rotWithShape="1">
          <a:blip r:embed="rId8">
            <a:alphaModFix/>
          </a:blip>
          <a:srcRect/>
          <a:stretch/>
        </p:blipFill>
        <p:spPr>
          <a:xfrm>
            <a:off x="749158" y="6511251"/>
            <a:ext cx="9648011" cy="2536846"/>
          </a:xfrm>
          <a:prstGeom prst="rect">
            <a:avLst/>
          </a:prstGeom>
          <a:noFill/>
          <a:ln>
            <a:noFill/>
          </a:ln>
        </p:spPr>
      </p:pic>
      <p:sp>
        <p:nvSpPr>
          <p:cNvPr id="382" name="Google Shape;382;p13"/>
          <p:cNvSpPr/>
          <p:nvPr/>
        </p:nvSpPr>
        <p:spPr>
          <a:xfrm>
            <a:off x="11223253" y="5922933"/>
            <a:ext cx="710215" cy="645650"/>
          </a:xfrm>
          <a:custGeom>
            <a:avLst/>
            <a:gdLst/>
            <a:ahLst/>
            <a:cxnLst/>
            <a:rect l="l" t="t" r="r" b="b"/>
            <a:pathLst>
              <a:path w="710215" h="645650" extrusionOk="0">
                <a:moveTo>
                  <a:pt x="0" y="0"/>
                </a:moveTo>
                <a:lnTo>
                  <a:pt x="710215" y="0"/>
                </a:lnTo>
                <a:lnTo>
                  <a:pt x="710215" y="645650"/>
                </a:lnTo>
                <a:lnTo>
                  <a:pt x="0" y="64565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grpSp>
        <p:nvGrpSpPr>
          <p:cNvPr id="387" name="Google Shape;387;p14"/>
          <p:cNvGrpSpPr/>
          <p:nvPr/>
        </p:nvGrpSpPr>
        <p:grpSpPr>
          <a:xfrm>
            <a:off x="1268653" y="3573377"/>
            <a:ext cx="4070457" cy="3677471"/>
            <a:chOff x="0" y="-9525"/>
            <a:chExt cx="3048000" cy="3065791"/>
          </a:xfrm>
        </p:grpSpPr>
        <p:sp>
          <p:nvSpPr>
            <p:cNvPr id="388" name="Google Shape;388;p14"/>
            <p:cNvSpPr/>
            <p:nvPr/>
          </p:nvSpPr>
          <p:spPr>
            <a:xfrm>
              <a:off x="0" y="0"/>
              <a:ext cx="3048000" cy="2954666"/>
            </a:xfrm>
            <a:custGeom>
              <a:avLst/>
              <a:gdLst/>
              <a:ahLst/>
              <a:cxnLst/>
              <a:rect l="l" t="t" r="r" b="b"/>
              <a:pathLst>
                <a:path w="3048000" h="2954666" extrusionOk="0">
                  <a:moveTo>
                    <a:pt x="0" y="0"/>
                  </a:moveTo>
                  <a:lnTo>
                    <a:pt x="3048000" y="0"/>
                  </a:lnTo>
                  <a:lnTo>
                    <a:pt x="3048000" y="2954666"/>
                  </a:lnTo>
                  <a:lnTo>
                    <a:pt x="0" y="2954666"/>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4"/>
            <p:cNvSpPr/>
            <p:nvPr/>
          </p:nvSpPr>
          <p:spPr>
            <a:xfrm>
              <a:off x="0" y="0"/>
              <a:ext cx="3048000" cy="3056266"/>
            </a:xfrm>
            <a:custGeom>
              <a:avLst/>
              <a:gdLst/>
              <a:ahLst/>
              <a:cxnLst/>
              <a:rect l="l" t="t" r="r" b="b"/>
              <a:pathLst>
                <a:path w="3048000" h="3056266" extrusionOk="0">
                  <a:moveTo>
                    <a:pt x="0" y="2954666"/>
                  </a:moveTo>
                  <a:lnTo>
                    <a:pt x="3048000" y="2954666"/>
                  </a:lnTo>
                  <a:lnTo>
                    <a:pt x="2921000" y="3056266"/>
                  </a:lnTo>
                  <a:cubicBezTo>
                    <a:pt x="2921000" y="3056266"/>
                    <a:pt x="1917700" y="2980066"/>
                    <a:pt x="1816100" y="2980066"/>
                  </a:cubicBezTo>
                  <a:lnTo>
                    <a:pt x="1231900" y="2980066"/>
                  </a:lnTo>
                  <a:cubicBezTo>
                    <a:pt x="1130300" y="2980066"/>
                    <a:pt x="127000" y="3056266"/>
                    <a:pt x="127000" y="3056266"/>
                  </a:cubicBezTo>
                  <a:lnTo>
                    <a:pt x="0" y="2954666"/>
                  </a:lnTo>
                  <a:lnTo>
                    <a:pt x="0" y="0"/>
                  </a:lnTo>
                  <a:lnTo>
                    <a:pt x="3048000" y="0"/>
                  </a:lnTo>
                  <a:lnTo>
                    <a:pt x="3048000" y="2954666"/>
                  </a:lnTo>
                  <a:lnTo>
                    <a:pt x="12700" y="2954666"/>
                  </a:lnTo>
                  <a:lnTo>
                    <a:pt x="12700" y="2941966"/>
                  </a:lnTo>
                  <a:lnTo>
                    <a:pt x="3035300" y="2941966"/>
                  </a:lnTo>
                  <a:lnTo>
                    <a:pt x="3035300" y="12700"/>
                  </a:lnTo>
                  <a:lnTo>
                    <a:pt x="12700" y="12700"/>
                  </a:lnTo>
                  <a:lnTo>
                    <a:pt x="12700" y="2954666"/>
                  </a:lnTo>
                </a:path>
              </a:pathLst>
            </a:custGeom>
            <a:solidFill>
              <a:srgbClr val="394C60">
                <a:alpha val="39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4"/>
            <p:cNvSpPr txBox="1"/>
            <p:nvPr/>
          </p:nvSpPr>
          <p:spPr>
            <a:xfrm>
              <a:off x="0" y="-9525"/>
              <a:ext cx="3048000" cy="2964191"/>
            </a:xfrm>
            <a:prstGeom prst="rect">
              <a:avLst/>
            </a:prstGeom>
            <a:noFill/>
            <a:ln>
              <a:noFill/>
            </a:ln>
          </p:spPr>
          <p:txBody>
            <a:bodyPr spcFirstLastPara="1" wrap="square" lIns="203200" tIns="203200" rIns="203200" bIns="203200" anchor="t" anchorCtr="0">
              <a:noAutofit/>
            </a:bodyPr>
            <a:lstStyle/>
            <a:p>
              <a:pPr marL="0" marR="0" lvl="0" indent="0" algn="l" rtl="0">
                <a:lnSpc>
                  <a:spcPct val="140000"/>
                </a:lnSpc>
                <a:spcBef>
                  <a:spcPts val="0"/>
                </a:spcBef>
                <a:spcAft>
                  <a:spcPts val="0"/>
                </a:spcAft>
                <a:buNone/>
              </a:pPr>
              <a:endParaRPr sz="1200">
                <a:solidFill>
                  <a:srgbClr val="000000"/>
                </a:solidFill>
                <a:latin typeface="Arial"/>
                <a:ea typeface="Arial"/>
                <a:cs typeface="Arial"/>
                <a:sym typeface="Arial"/>
              </a:endParaRPr>
            </a:p>
          </p:txBody>
        </p:sp>
      </p:grpSp>
      <p:grpSp>
        <p:nvGrpSpPr>
          <p:cNvPr id="391" name="Google Shape;391;p14"/>
          <p:cNvGrpSpPr/>
          <p:nvPr/>
        </p:nvGrpSpPr>
        <p:grpSpPr>
          <a:xfrm>
            <a:off x="0" y="-108496"/>
            <a:ext cx="554528" cy="10395496"/>
            <a:chOff x="0" y="-28575"/>
            <a:chExt cx="146049" cy="2737908"/>
          </a:xfrm>
        </p:grpSpPr>
        <p:sp>
          <p:nvSpPr>
            <p:cNvPr id="392" name="Google Shape;392;p14"/>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14"/>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94" name="Google Shape;394;p14"/>
          <p:cNvGrpSpPr/>
          <p:nvPr/>
        </p:nvGrpSpPr>
        <p:grpSpPr>
          <a:xfrm>
            <a:off x="16363313" y="1450205"/>
            <a:ext cx="505783" cy="7334153"/>
            <a:chOff x="0" y="-28575"/>
            <a:chExt cx="146049" cy="2117793"/>
          </a:xfrm>
        </p:grpSpPr>
        <p:sp>
          <p:nvSpPr>
            <p:cNvPr id="395" name="Google Shape;395;p14"/>
            <p:cNvSpPr/>
            <p:nvPr/>
          </p:nvSpPr>
          <p:spPr>
            <a:xfrm>
              <a:off x="0" y="0"/>
              <a:ext cx="146049" cy="2089218"/>
            </a:xfrm>
            <a:custGeom>
              <a:avLst/>
              <a:gdLst/>
              <a:ahLst/>
              <a:cxnLst/>
              <a:rect l="l" t="t" r="r" b="b"/>
              <a:pathLst>
                <a:path w="146049" h="2089218" extrusionOk="0">
                  <a:moveTo>
                    <a:pt x="0" y="0"/>
                  </a:moveTo>
                  <a:lnTo>
                    <a:pt x="146049" y="0"/>
                  </a:lnTo>
                  <a:lnTo>
                    <a:pt x="146049" y="2089218"/>
                  </a:lnTo>
                  <a:lnTo>
                    <a:pt x="0" y="2089218"/>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4"/>
            <p:cNvSpPr txBox="1"/>
            <p:nvPr/>
          </p:nvSpPr>
          <p:spPr>
            <a:xfrm>
              <a:off x="0" y="-28575"/>
              <a:ext cx="146049" cy="2117793"/>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397" name="Google Shape;397;p14"/>
          <p:cNvSpPr txBox="1"/>
          <p:nvPr/>
        </p:nvSpPr>
        <p:spPr>
          <a:xfrm>
            <a:off x="1397789" y="2095500"/>
            <a:ext cx="5505681"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Modeling</a:t>
            </a:r>
            <a:endParaRPr/>
          </a:p>
        </p:txBody>
      </p:sp>
      <p:sp>
        <p:nvSpPr>
          <p:cNvPr id="398" name="Google Shape;398;p14"/>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399" name="Google Shape;399;p14"/>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400" name="Google Shape;400;p14"/>
          <p:cNvPicPr preferRelativeResize="0"/>
          <p:nvPr/>
        </p:nvPicPr>
        <p:blipFill rotWithShape="1">
          <a:blip r:embed="rId3">
            <a:alphaModFix/>
          </a:blip>
          <a:srcRect/>
          <a:stretch/>
        </p:blipFill>
        <p:spPr>
          <a:xfrm>
            <a:off x="9906000" y="3737806"/>
            <a:ext cx="6457313" cy="5139494"/>
          </a:xfrm>
          <a:prstGeom prst="rect">
            <a:avLst/>
          </a:prstGeom>
          <a:noFill/>
          <a:ln>
            <a:noFill/>
          </a:ln>
        </p:spPr>
      </p:pic>
      <p:sp>
        <p:nvSpPr>
          <p:cNvPr id="401" name="Google Shape;401;p14"/>
          <p:cNvSpPr txBox="1"/>
          <p:nvPr/>
        </p:nvSpPr>
        <p:spPr>
          <a:xfrm>
            <a:off x="1564375" y="3737806"/>
            <a:ext cx="3479100" cy="3078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Grid Search result:</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Best F1_macro score: 0.816</a:t>
            </a:r>
            <a:endParaRPr/>
          </a:p>
          <a:p>
            <a:pPr marL="342900" marR="0" lvl="0" indent="-342900" algn="l" rtl="0">
              <a:lnSpc>
                <a:spcPct val="15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bootstrap: True</a:t>
            </a:r>
            <a:endParaRPr/>
          </a:p>
          <a:p>
            <a:pPr marL="342900" marR="0" lvl="0" indent="-342900" algn="l" rtl="0">
              <a:lnSpc>
                <a:spcPct val="15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max_depth: None, </a:t>
            </a:r>
            <a:endParaRPr/>
          </a:p>
          <a:p>
            <a:pPr marL="342900" marR="0" lvl="0" indent="-342900" algn="l" rtl="0">
              <a:lnSpc>
                <a:spcPct val="15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min_samples_leaf: 1</a:t>
            </a:r>
            <a:endParaRPr/>
          </a:p>
          <a:p>
            <a:pPr marL="342900" marR="0" lvl="0" indent="-342900" algn="l" rtl="0">
              <a:lnSpc>
                <a:spcPct val="15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min_samples_split: 5</a:t>
            </a:r>
            <a:endParaRPr/>
          </a:p>
          <a:p>
            <a:pPr marL="342900" marR="0" lvl="0" indent="-342900" algn="l" rtl="0">
              <a:lnSpc>
                <a:spcPct val="15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n_estimators: 200</a:t>
            </a:r>
            <a:endParaRPr/>
          </a:p>
        </p:txBody>
      </p:sp>
      <p:pic>
        <p:nvPicPr>
          <p:cNvPr id="402" name="Google Shape;402;p14"/>
          <p:cNvPicPr preferRelativeResize="0"/>
          <p:nvPr/>
        </p:nvPicPr>
        <p:blipFill rotWithShape="1">
          <a:blip r:embed="rId4">
            <a:alphaModFix/>
          </a:blip>
          <a:srcRect/>
          <a:stretch/>
        </p:blipFill>
        <p:spPr>
          <a:xfrm>
            <a:off x="10487388" y="1584657"/>
            <a:ext cx="5746789" cy="2153149"/>
          </a:xfrm>
          <a:prstGeom prst="rect">
            <a:avLst/>
          </a:prstGeom>
          <a:noFill/>
          <a:ln>
            <a:noFill/>
          </a:ln>
        </p:spPr>
      </p:pic>
      <p:pic>
        <p:nvPicPr>
          <p:cNvPr id="403" name="Google Shape;403;p14"/>
          <p:cNvPicPr preferRelativeResize="0"/>
          <p:nvPr/>
        </p:nvPicPr>
        <p:blipFill rotWithShape="1">
          <a:blip r:embed="rId5">
            <a:alphaModFix/>
          </a:blip>
          <a:srcRect/>
          <a:stretch/>
        </p:blipFill>
        <p:spPr>
          <a:xfrm>
            <a:off x="1268653" y="7262273"/>
            <a:ext cx="6298411" cy="2722751"/>
          </a:xfrm>
          <a:prstGeom prst="rect">
            <a:avLst/>
          </a:prstGeom>
          <a:noFill/>
          <a:ln>
            <a:noFill/>
          </a:ln>
        </p:spPr>
      </p:pic>
      <p:grpSp>
        <p:nvGrpSpPr>
          <p:cNvPr id="404" name="Google Shape;404;p14"/>
          <p:cNvGrpSpPr/>
          <p:nvPr/>
        </p:nvGrpSpPr>
        <p:grpSpPr>
          <a:xfrm>
            <a:off x="10856268" y="3086172"/>
            <a:ext cx="1824404" cy="1835052"/>
            <a:chOff x="0" y="-9525"/>
            <a:chExt cx="3048000" cy="3065791"/>
          </a:xfrm>
        </p:grpSpPr>
        <p:sp>
          <p:nvSpPr>
            <p:cNvPr id="405" name="Google Shape;405;p14"/>
            <p:cNvSpPr/>
            <p:nvPr/>
          </p:nvSpPr>
          <p:spPr>
            <a:xfrm>
              <a:off x="0" y="0"/>
              <a:ext cx="3048000" cy="3056266"/>
            </a:xfrm>
            <a:custGeom>
              <a:avLst/>
              <a:gdLst/>
              <a:ahLst/>
              <a:cxnLst/>
              <a:rect l="l" t="t" r="r" b="b"/>
              <a:pathLst>
                <a:path w="3048000" h="3056266" extrusionOk="0">
                  <a:moveTo>
                    <a:pt x="0" y="2954666"/>
                  </a:moveTo>
                  <a:lnTo>
                    <a:pt x="3048000" y="2954666"/>
                  </a:lnTo>
                  <a:lnTo>
                    <a:pt x="2921000" y="3056266"/>
                  </a:lnTo>
                  <a:cubicBezTo>
                    <a:pt x="2921000" y="3056266"/>
                    <a:pt x="1917700" y="2980066"/>
                    <a:pt x="1816100" y="2980066"/>
                  </a:cubicBezTo>
                  <a:lnTo>
                    <a:pt x="1231900" y="2980066"/>
                  </a:lnTo>
                  <a:cubicBezTo>
                    <a:pt x="1130300" y="2980066"/>
                    <a:pt x="127000" y="3056266"/>
                    <a:pt x="127000" y="3056266"/>
                  </a:cubicBezTo>
                  <a:lnTo>
                    <a:pt x="0" y="2954666"/>
                  </a:lnTo>
                  <a:lnTo>
                    <a:pt x="0" y="0"/>
                  </a:lnTo>
                  <a:lnTo>
                    <a:pt x="3048000" y="0"/>
                  </a:lnTo>
                  <a:lnTo>
                    <a:pt x="3048000" y="2954666"/>
                  </a:lnTo>
                  <a:lnTo>
                    <a:pt x="12700" y="2954666"/>
                  </a:lnTo>
                  <a:lnTo>
                    <a:pt x="12700" y="2941966"/>
                  </a:lnTo>
                  <a:lnTo>
                    <a:pt x="3035300" y="2941966"/>
                  </a:lnTo>
                  <a:lnTo>
                    <a:pt x="3035300" y="12700"/>
                  </a:lnTo>
                  <a:lnTo>
                    <a:pt x="12700" y="12700"/>
                  </a:lnTo>
                  <a:lnTo>
                    <a:pt x="12700" y="2954666"/>
                  </a:lnTo>
                </a:path>
              </a:pathLst>
            </a:custGeom>
            <a:solidFill>
              <a:srgbClr val="394C60">
                <a:alpha val="39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4"/>
            <p:cNvSpPr txBox="1"/>
            <p:nvPr/>
          </p:nvSpPr>
          <p:spPr>
            <a:xfrm>
              <a:off x="0" y="-9525"/>
              <a:ext cx="3048000" cy="2964191"/>
            </a:xfrm>
            <a:prstGeom prst="rect">
              <a:avLst/>
            </a:prstGeom>
            <a:noFill/>
            <a:ln>
              <a:noFill/>
            </a:ln>
          </p:spPr>
          <p:txBody>
            <a:bodyPr spcFirstLastPara="1" wrap="square" lIns="203200" tIns="203200" rIns="203200" bIns="203200" anchor="t" anchorCtr="0">
              <a:noAutofit/>
            </a:bodyPr>
            <a:lstStyle/>
            <a:p>
              <a:pPr marL="0" marR="0" lvl="0" indent="0" algn="l" rtl="0">
                <a:lnSpc>
                  <a:spcPct val="140000"/>
                </a:lnSpc>
                <a:spcBef>
                  <a:spcPts val="0"/>
                </a:spcBef>
                <a:spcAft>
                  <a:spcPts val="0"/>
                </a:spcAft>
                <a:buNone/>
              </a:pPr>
              <a:endParaRPr sz="1200">
                <a:solidFill>
                  <a:srgbClr val="000000"/>
                </a:solidFill>
                <a:latin typeface="Arial"/>
                <a:ea typeface="Arial"/>
                <a:cs typeface="Arial"/>
                <a:sym typeface="Arial"/>
              </a:endParaRPr>
            </a:p>
          </p:txBody>
        </p:sp>
      </p:grpSp>
      <p:sp>
        <p:nvSpPr>
          <p:cNvPr id="407" name="Google Shape;407;p14"/>
          <p:cNvSpPr txBox="1"/>
          <p:nvPr/>
        </p:nvSpPr>
        <p:spPr>
          <a:xfrm>
            <a:off x="11827600" y="9478175"/>
            <a:ext cx="5041500" cy="307800"/>
          </a:xfrm>
          <a:prstGeom prst="rect">
            <a:avLst/>
          </a:prstGeom>
          <a:noFill/>
          <a:ln>
            <a:noFill/>
          </a:ln>
        </p:spPr>
        <p:txBody>
          <a:bodyPr spcFirstLastPara="1" wrap="square" lIns="0" tIns="0" rIns="0" bIns="0" anchor="t" anchorCtr="0">
            <a:spAutoFit/>
          </a:bodyPr>
          <a:lstStyle/>
          <a:p>
            <a:pPr marL="0" lvl="0" indent="0" algn="l" rtl="0">
              <a:lnSpc>
                <a:spcPct val="327272"/>
              </a:lnSpc>
              <a:spcBef>
                <a:spcPts val="0"/>
              </a:spcBef>
              <a:spcAft>
                <a:spcPts val="0"/>
              </a:spcAft>
              <a:buNone/>
            </a:pPr>
            <a:r>
              <a:rPr lang="en-US" sz="2000">
                <a:solidFill>
                  <a:schemeClr val="dk1"/>
                </a:solidFill>
              </a:rPr>
              <a:t>*** Modeling with Pyspark in Appendix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cxnSp>
        <p:nvCxnSpPr>
          <p:cNvPr id="412" name="Google Shape;412;p15"/>
          <p:cNvCxnSpPr/>
          <p:nvPr/>
        </p:nvCxnSpPr>
        <p:spPr>
          <a:xfrm>
            <a:off x="1650012" y="6077327"/>
            <a:ext cx="3840928" cy="0"/>
          </a:xfrm>
          <a:prstGeom prst="straightConnector1">
            <a:avLst/>
          </a:prstGeom>
          <a:noFill/>
          <a:ln w="28575" cap="flat" cmpd="sng">
            <a:solidFill>
              <a:srgbClr val="FFBF32"/>
            </a:solidFill>
            <a:prstDash val="solid"/>
            <a:round/>
            <a:headEnd type="none" w="sm" len="sm"/>
            <a:tailEnd type="none" w="sm" len="sm"/>
          </a:ln>
        </p:spPr>
      </p:cxnSp>
      <p:cxnSp>
        <p:nvCxnSpPr>
          <p:cNvPr id="413" name="Google Shape;413;p15"/>
          <p:cNvCxnSpPr/>
          <p:nvPr/>
        </p:nvCxnSpPr>
        <p:spPr>
          <a:xfrm>
            <a:off x="5738272" y="6077327"/>
            <a:ext cx="3769347" cy="0"/>
          </a:xfrm>
          <a:prstGeom prst="straightConnector1">
            <a:avLst/>
          </a:prstGeom>
          <a:noFill/>
          <a:ln w="28575" cap="flat" cmpd="sng">
            <a:solidFill>
              <a:srgbClr val="FFBF32"/>
            </a:solidFill>
            <a:prstDash val="solid"/>
            <a:round/>
            <a:headEnd type="none" w="sm" len="sm"/>
            <a:tailEnd type="none" w="sm" len="sm"/>
          </a:ln>
        </p:spPr>
      </p:cxnSp>
      <p:cxnSp>
        <p:nvCxnSpPr>
          <p:cNvPr id="414" name="Google Shape;414;p15"/>
          <p:cNvCxnSpPr/>
          <p:nvPr/>
        </p:nvCxnSpPr>
        <p:spPr>
          <a:xfrm>
            <a:off x="9754951" y="6077327"/>
            <a:ext cx="3816513" cy="0"/>
          </a:xfrm>
          <a:prstGeom prst="straightConnector1">
            <a:avLst/>
          </a:prstGeom>
          <a:noFill/>
          <a:ln w="28575" cap="flat" cmpd="sng">
            <a:solidFill>
              <a:srgbClr val="FFBF32"/>
            </a:solidFill>
            <a:prstDash val="solid"/>
            <a:round/>
            <a:headEnd type="none" w="sm" len="sm"/>
            <a:tailEnd type="none" w="sm" len="sm"/>
          </a:ln>
        </p:spPr>
      </p:cxnSp>
      <p:grpSp>
        <p:nvGrpSpPr>
          <p:cNvPr id="415" name="Google Shape;415;p15"/>
          <p:cNvGrpSpPr/>
          <p:nvPr/>
        </p:nvGrpSpPr>
        <p:grpSpPr>
          <a:xfrm>
            <a:off x="1402680" y="5953661"/>
            <a:ext cx="247332" cy="247332"/>
            <a:chOff x="0" y="0"/>
            <a:chExt cx="812800" cy="812800"/>
          </a:xfrm>
        </p:grpSpPr>
        <p:sp>
          <p:nvSpPr>
            <p:cNvPr id="416" name="Google Shape;41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5"/>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18" name="Google Shape;418;p15"/>
          <p:cNvGrpSpPr/>
          <p:nvPr/>
        </p:nvGrpSpPr>
        <p:grpSpPr>
          <a:xfrm>
            <a:off x="5490940" y="5953661"/>
            <a:ext cx="247332" cy="247332"/>
            <a:chOff x="0" y="0"/>
            <a:chExt cx="812800" cy="812800"/>
          </a:xfrm>
        </p:grpSpPr>
        <p:sp>
          <p:nvSpPr>
            <p:cNvPr id="419" name="Google Shape;41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5"/>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1" name="Google Shape;421;p15"/>
          <p:cNvGrpSpPr/>
          <p:nvPr/>
        </p:nvGrpSpPr>
        <p:grpSpPr>
          <a:xfrm>
            <a:off x="9507619" y="5953661"/>
            <a:ext cx="247332" cy="247332"/>
            <a:chOff x="0" y="0"/>
            <a:chExt cx="812800" cy="812800"/>
          </a:xfrm>
        </p:grpSpPr>
        <p:sp>
          <p:nvSpPr>
            <p:cNvPr id="422" name="Google Shape;42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5"/>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4" name="Google Shape;424;p15"/>
          <p:cNvGrpSpPr/>
          <p:nvPr/>
        </p:nvGrpSpPr>
        <p:grpSpPr>
          <a:xfrm>
            <a:off x="13571464" y="5953661"/>
            <a:ext cx="247332" cy="247332"/>
            <a:chOff x="0" y="0"/>
            <a:chExt cx="812800" cy="812800"/>
          </a:xfrm>
        </p:grpSpPr>
        <p:sp>
          <p:nvSpPr>
            <p:cNvPr id="425" name="Google Shape;42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5"/>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7" name="Google Shape;427;p15"/>
          <p:cNvGrpSpPr/>
          <p:nvPr/>
        </p:nvGrpSpPr>
        <p:grpSpPr>
          <a:xfrm>
            <a:off x="1402680" y="2312575"/>
            <a:ext cx="16047120" cy="1983686"/>
            <a:chOff x="0" y="0"/>
            <a:chExt cx="14476465" cy="2644915"/>
          </a:xfrm>
        </p:grpSpPr>
        <p:sp>
          <p:nvSpPr>
            <p:cNvPr id="428" name="Google Shape;428;p15"/>
            <p:cNvSpPr txBox="1"/>
            <p:nvPr/>
          </p:nvSpPr>
          <p:spPr>
            <a:xfrm>
              <a:off x="0" y="0"/>
              <a:ext cx="14476465" cy="160839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4. Content-Base Similarity</a:t>
              </a:r>
              <a:endParaRPr/>
            </a:p>
          </p:txBody>
        </p:sp>
        <p:sp>
          <p:nvSpPr>
            <p:cNvPr id="429" name="Google Shape;429;p15"/>
            <p:cNvSpPr txBox="1"/>
            <p:nvPr/>
          </p:nvSpPr>
          <p:spPr>
            <a:xfrm>
              <a:off x="0" y="2081101"/>
              <a:ext cx="14476465" cy="56381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Detail of Progress</a:t>
              </a:r>
              <a:endParaRPr/>
            </a:p>
          </p:txBody>
        </p:sp>
      </p:grpSp>
      <p:grpSp>
        <p:nvGrpSpPr>
          <p:cNvPr id="430" name="Google Shape;430;p15"/>
          <p:cNvGrpSpPr/>
          <p:nvPr/>
        </p:nvGrpSpPr>
        <p:grpSpPr>
          <a:xfrm>
            <a:off x="1397789" y="6422066"/>
            <a:ext cx="3556113" cy="1990544"/>
            <a:chOff x="-6521" y="-66675"/>
            <a:chExt cx="4741484" cy="2654058"/>
          </a:xfrm>
        </p:grpSpPr>
        <p:sp>
          <p:nvSpPr>
            <p:cNvPr id="431" name="Google Shape;431;p15"/>
            <p:cNvSpPr txBox="1"/>
            <p:nvPr/>
          </p:nvSpPr>
          <p:spPr>
            <a:xfrm>
              <a:off x="-6521" y="1607970"/>
              <a:ext cx="4734963" cy="979413"/>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Reviews</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Company</a:t>
              </a:r>
              <a:endParaRPr/>
            </a:p>
          </p:txBody>
        </p:sp>
        <p:sp>
          <p:nvSpPr>
            <p:cNvPr id="432" name="Google Shape;432;p15"/>
            <p:cNvSpPr txBox="1"/>
            <p:nvPr/>
          </p:nvSpPr>
          <p:spPr>
            <a:xfrm>
              <a:off x="0" y="-66675"/>
              <a:ext cx="4734963"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EDA</a:t>
              </a:r>
              <a:endParaRPr/>
            </a:p>
          </p:txBody>
        </p:sp>
      </p:grpSp>
      <p:grpSp>
        <p:nvGrpSpPr>
          <p:cNvPr id="433" name="Google Shape;433;p15"/>
          <p:cNvGrpSpPr/>
          <p:nvPr/>
        </p:nvGrpSpPr>
        <p:grpSpPr>
          <a:xfrm>
            <a:off x="5490940" y="6484362"/>
            <a:ext cx="3977775" cy="2001298"/>
            <a:chOff x="0" y="-66675"/>
            <a:chExt cx="5303700" cy="2668397"/>
          </a:xfrm>
        </p:grpSpPr>
        <p:sp>
          <p:nvSpPr>
            <p:cNvPr id="434" name="Google Shape;434;p15"/>
            <p:cNvSpPr txBox="1"/>
            <p:nvPr/>
          </p:nvSpPr>
          <p:spPr>
            <a:xfrm>
              <a:off x="0" y="1575422"/>
              <a:ext cx="4754400" cy="10263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Engl</a:t>
              </a:r>
              <a:r>
                <a:rPr lang="en-US" sz="2000"/>
                <a:t>is</a:t>
              </a:r>
              <a:r>
                <a:rPr lang="en-US" sz="2000">
                  <a:solidFill>
                    <a:srgbClr val="000000"/>
                  </a:solidFill>
                  <a:latin typeface="Arial"/>
                  <a:ea typeface="Arial"/>
                  <a:cs typeface="Arial"/>
                  <a:sym typeface="Arial"/>
                </a:rPr>
                <a:t>h Detect -Translate</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R</a:t>
              </a:r>
              <a:r>
                <a:rPr lang="en-US" sz="2000">
                  <a:solidFill>
                    <a:srgbClr val="000000"/>
                  </a:solidFill>
                  <a:latin typeface="Arial"/>
                  <a:ea typeface="Arial"/>
                  <a:cs typeface="Arial"/>
                  <a:sym typeface="Arial"/>
                </a:rPr>
                <a:t>emove stop word</a:t>
              </a:r>
              <a:endParaRPr/>
            </a:p>
          </p:txBody>
        </p:sp>
        <p:sp>
          <p:nvSpPr>
            <p:cNvPr id="435" name="Google Shape;435;p15"/>
            <p:cNvSpPr txBox="1"/>
            <p:nvPr/>
          </p:nvSpPr>
          <p:spPr>
            <a:xfrm>
              <a:off x="0" y="-66675"/>
              <a:ext cx="5303700" cy="718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Feature engineering</a:t>
              </a:r>
              <a:endParaRPr/>
            </a:p>
          </p:txBody>
        </p:sp>
      </p:grpSp>
      <p:grpSp>
        <p:nvGrpSpPr>
          <p:cNvPr id="436" name="Google Shape;436;p15"/>
          <p:cNvGrpSpPr/>
          <p:nvPr/>
        </p:nvGrpSpPr>
        <p:grpSpPr>
          <a:xfrm>
            <a:off x="9507619" y="6484362"/>
            <a:ext cx="3588887" cy="3505016"/>
            <a:chOff x="0" y="-66675"/>
            <a:chExt cx="4785183" cy="4673353"/>
          </a:xfrm>
        </p:grpSpPr>
        <p:sp>
          <p:nvSpPr>
            <p:cNvPr id="437" name="Google Shape;437;p15"/>
            <p:cNvSpPr txBox="1"/>
            <p:nvPr/>
          </p:nvSpPr>
          <p:spPr>
            <a:xfrm>
              <a:off x="30916" y="1575422"/>
              <a:ext cx="4754267" cy="303125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Vector Feture Text</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TF-IDF vector</a:t>
              </a:r>
              <a:endParaRPr/>
            </a:p>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u="none">
                <a:solidFill>
                  <a:srgbClr val="000000"/>
                </a:solidFill>
                <a:latin typeface="Arial"/>
                <a:ea typeface="Arial"/>
                <a:cs typeface="Arial"/>
                <a:sym typeface="Arial"/>
              </a:endParaRPr>
            </a:p>
          </p:txBody>
        </p:sp>
        <p:sp>
          <p:nvSpPr>
            <p:cNvPr id="438" name="Google Shape;438;p15"/>
            <p:cNvSpPr txBox="1"/>
            <p:nvPr/>
          </p:nvSpPr>
          <p:spPr>
            <a:xfrm>
              <a:off x="0" y="-66675"/>
              <a:ext cx="4754267"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Preprocessing</a:t>
              </a:r>
              <a:endParaRPr/>
            </a:p>
          </p:txBody>
        </p:sp>
      </p:grpSp>
      <p:grpSp>
        <p:nvGrpSpPr>
          <p:cNvPr id="439" name="Google Shape;439;p15"/>
          <p:cNvGrpSpPr/>
          <p:nvPr/>
        </p:nvGrpSpPr>
        <p:grpSpPr>
          <a:xfrm>
            <a:off x="13571464" y="6519673"/>
            <a:ext cx="3580178" cy="1506970"/>
            <a:chOff x="0" y="-66675"/>
            <a:chExt cx="4773571" cy="2009293"/>
          </a:xfrm>
        </p:grpSpPr>
        <p:sp>
          <p:nvSpPr>
            <p:cNvPr id="440" name="Google Shape;440;p15"/>
            <p:cNvSpPr txBox="1"/>
            <p:nvPr/>
          </p:nvSpPr>
          <p:spPr>
            <a:xfrm>
              <a:off x="0" y="1476166"/>
              <a:ext cx="4773571" cy="46645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2000" u="none">
                <a:solidFill>
                  <a:srgbClr val="000000"/>
                </a:solidFill>
                <a:latin typeface="Arial"/>
                <a:ea typeface="Arial"/>
                <a:cs typeface="Arial"/>
                <a:sym typeface="Arial"/>
              </a:endParaRPr>
            </a:p>
          </p:txBody>
        </p:sp>
        <p:sp>
          <p:nvSpPr>
            <p:cNvPr id="441" name="Google Shape;441;p15"/>
            <p:cNvSpPr txBox="1"/>
            <p:nvPr/>
          </p:nvSpPr>
          <p:spPr>
            <a:xfrm>
              <a:off x="0" y="-66675"/>
              <a:ext cx="4773571"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Modeling</a:t>
              </a:r>
              <a:endParaRPr/>
            </a:p>
          </p:txBody>
        </p:sp>
      </p:grpSp>
      <p:grpSp>
        <p:nvGrpSpPr>
          <p:cNvPr id="442" name="Google Shape;442;p15"/>
          <p:cNvGrpSpPr/>
          <p:nvPr/>
        </p:nvGrpSpPr>
        <p:grpSpPr>
          <a:xfrm>
            <a:off x="0" y="-108496"/>
            <a:ext cx="554528" cy="10395496"/>
            <a:chOff x="0" y="-28575"/>
            <a:chExt cx="146049" cy="2737908"/>
          </a:xfrm>
        </p:grpSpPr>
        <p:sp>
          <p:nvSpPr>
            <p:cNvPr id="443" name="Google Shape;443;p15"/>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5"/>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45" name="Google Shape;445;p15"/>
          <p:cNvSpPr txBox="1"/>
          <p:nvPr/>
        </p:nvSpPr>
        <p:spPr>
          <a:xfrm>
            <a:off x="13660493" y="7715935"/>
            <a:ext cx="3565700" cy="150400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2000" u="none">
              <a:solidFill>
                <a:srgbClr val="000000"/>
              </a:solidFill>
              <a:latin typeface="Arial"/>
              <a:ea typeface="Arial"/>
              <a:cs typeface="Arial"/>
              <a:sym typeface="Arial"/>
            </a:endParaRPr>
          </a:p>
        </p:txBody>
      </p:sp>
      <p:sp>
        <p:nvSpPr>
          <p:cNvPr id="446" name="Google Shape;446;p15"/>
          <p:cNvSpPr txBox="1"/>
          <p:nvPr/>
        </p:nvSpPr>
        <p:spPr>
          <a:xfrm>
            <a:off x="13460918" y="7684068"/>
            <a:ext cx="91440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Cosine Similarity</a:t>
            </a:r>
            <a:endParaRPr/>
          </a:p>
          <a:p>
            <a:pPr marL="0" marR="0" lvl="0" indent="0" algn="l" rtl="0">
              <a:spcBef>
                <a:spcPts val="0"/>
              </a:spcBef>
              <a:spcAft>
                <a:spcPts val="0"/>
              </a:spcAft>
              <a:buNone/>
            </a:pPr>
            <a:r>
              <a:rPr lang="en-US" sz="2000">
                <a:solidFill>
                  <a:srgbClr val="000000"/>
                </a:solidFill>
                <a:latin typeface="Arial"/>
                <a:ea typeface="Arial"/>
                <a:cs typeface="Arial"/>
                <a:sym typeface="Arial"/>
              </a:rPr>
              <a:t>Gensim – similarities Matrix</a:t>
            </a:r>
            <a:endParaRPr/>
          </a:p>
          <a:p>
            <a:pPr marL="0" marR="0" lvl="0" indent="0" algn="l" rtl="0">
              <a:spcBef>
                <a:spcPts val="0"/>
              </a:spcBef>
              <a:spcAft>
                <a:spcPts val="0"/>
              </a:spcAft>
              <a:buNone/>
            </a:pPr>
            <a:endParaRPr sz="20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6"/>
          <p:cNvSpPr/>
          <p:nvPr/>
        </p:nvSpPr>
        <p:spPr>
          <a:xfrm>
            <a:off x="970001" y="3138338"/>
            <a:ext cx="16327399" cy="6729559"/>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6"/>
          <p:cNvSpPr txBox="1"/>
          <p:nvPr/>
        </p:nvSpPr>
        <p:spPr>
          <a:xfrm>
            <a:off x="1388990" y="1328824"/>
            <a:ext cx="10095535"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EDA</a:t>
            </a:r>
            <a:endParaRPr/>
          </a:p>
        </p:txBody>
      </p:sp>
      <p:grpSp>
        <p:nvGrpSpPr>
          <p:cNvPr id="453" name="Google Shape;453;p16"/>
          <p:cNvGrpSpPr/>
          <p:nvPr/>
        </p:nvGrpSpPr>
        <p:grpSpPr>
          <a:xfrm>
            <a:off x="0" y="-108496"/>
            <a:ext cx="554528" cy="10395496"/>
            <a:chOff x="0" y="-28575"/>
            <a:chExt cx="146049" cy="2737908"/>
          </a:xfrm>
        </p:grpSpPr>
        <p:sp>
          <p:nvSpPr>
            <p:cNvPr id="454" name="Google Shape;454;p16"/>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6"/>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56" name="Google Shape;456;p16"/>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Content-Base Similarity</a:t>
            </a:r>
            <a:endParaRPr/>
          </a:p>
        </p:txBody>
      </p:sp>
      <p:cxnSp>
        <p:nvCxnSpPr>
          <p:cNvPr id="457" name="Google Shape;457;p16"/>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458" name="Google Shape;458;p16"/>
          <p:cNvPicPr preferRelativeResize="0"/>
          <p:nvPr/>
        </p:nvPicPr>
        <p:blipFill rotWithShape="1">
          <a:blip r:embed="rId3">
            <a:alphaModFix/>
          </a:blip>
          <a:srcRect/>
          <a:stretch/>
        </p:blipFill>
        <p:spPr>
          <a:xfrm>
            <a:off x="1361281" y="3584171"/>
            <a:ext cx="15029437" cy="3997729"/>
          </a:xfrm>
          <a:prstGeom prst="rect">
            <a:avLst/>
          </a:prstGeom>
          <a:noFill/>
          <a:ln>
            <a:noFill/>
          </a:ln>
        </p:spPr>
      </p:pic>
      <p:sp>
        <p:nvSpPr>
          <p:cNvPr id="2" name="Google Shape;380;p13">
            <a:extLst>
              <a:ext uri="{FF2B5EF4-FFF2-40B4-BE49-F238E27FC236}">
                <a16:creationId xmlns:a16="http://schemas.microsoft.com/office/drawing/2014/main" id="{F4533FFF-9D0D-06C8-822C-7F39E5C5951D}"/>
              </a:ext>
            </a:extLst>
          </p:cNvPr>
          <p:cNvSpPr/>
          <p:nvPr/>
        </p:nvSpPr>
        <p:spPr>
          <a:xfrm>
            <a:off x="1361281" y="7820167"/>
            <a:ext cx="6786432" cy="1856912"/>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Review EDA: </a:t>
            </a:r>
            <a:endParaRPr dirty="0"/>
          </a:p>
          <a:p>
            <a:pPr marL="342900" marR="0" lvl="0" indent="-342900" algn="l" rtl="0">
              <a:spcBef>
                <a:spcPts val="0"/>
              </a:spcBef>
              <a:spcAft>
                <a:spcPts val="0"/>
              </a:spcAft>
              <a:buClr>
                <a:schemeClr val="dk1"/>
              </a:buClr>
              <a:buSzPts val="2000"/>
              <a:buFont typeface="Arial"/>
              <a:buChar char="•"/>
            </a:pPr>
            <a:endParaRPr lang="en-US" sz="20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ea typeface="Calibri"/>
              </a:rPr>
              <a:t>Others features: Company Type, Industry, Size, Country, Working Days, Overtime Policy have small unique -&gt; Can use filter to define group each company</a:t>
            </a:r>
            <a:endParaRPr sz="2000" dirty="0">
              <a:solidFill>
                <a:schemeClr val="dk1"/>
              </a:solidFill>
              <a:latin typeface="Calibri"/>
              <a:ea typeface="Calibri"/>
              <a:cs typeface="Calibri"/>
              <a:sym typeface="Calibri"/>
            </a:endParaRPr>
          </a:p>
        </p:txBody>
      </p:sp>
      <p:sp>
        <p:nvSpPr>
          <p:cNvPr id="5" name="Rectangle 4">
            <a:extLst>
              <a:ext uri="{FF2B5EF4-FFF2-40B4-BE49-F238E27FC236}">
                <a16:creationId xmlns:a16="http://schemas.microsoft.com/office/drawing/2014/main" id="{4B9B564D-5438-B7F7-43E8-38FC20A4F863}"/>
              </a:ext>
            </a:extLst>
          </p:cNvPr>
          <p:cNvSpPr/>
          <p:nvPr/>
        </p:nvSpPr>
        <p:spPr>
          <a:xfrm>
            <a:off x="4653887" y="5268036"/>
            <a:ext cx="6045958" cy="586854"/>
          </a:xfrm>
          <a:prstGeom prst="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7"/>
          <p:cNvSpPr/>
          <p:nvPr/>
        </p:nvSpPr>
        <p:spPr>
          <a:xfrm>
            <a:off x="970001" y="3138338"/>
            <a:ext cx="16327399" cy="6729559"/>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17"/>
          <p:cNvSpPr txBox="1"/>
          <p:nvPr/>
        </p:nvSpPr>
        <p:spPr>
          <a:xfrm>
            <a:off x="1388990" y="1328824"/>
            <a:ext cx="10095535"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EDA</a:t>
            </a:r>
            <a:endParaRPr/>
          </a:p>
        </p:txBody>
      </p:sp>
      <p:grpSp>
        <p:nvGrpSpPr>
          <p:cNvPr id="465" name="Google Shape;465;p17"/>
          <p:cNvGrpSpPr/>
          <p:nvPr/>
        </p:nvGrpSpPr>
        <p:grpSpPr>
          <a:xfrm>
            <a:off x="0" y="-108496"/>
            <a:ext cx="554528" cy="10395496"/>
            <a:chOff x="0" y="-28575"/>
            <a:chExt cx="146049" cy="2737908"/>
          </a:xfrm>
        </p:grpSpPr>
        <p:sp>
          <p:nvSpPr>
            <p:cNvPr id="466" name="Google Shape;466;p17"/>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17"/>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68" name="Google Shape;468;p17"/>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Content-Base Similarity</a:t>
            </a:r>
            <a:endParaRPr/>
          </a:p>
        </p:txBody>
      </p:sp>
      <p:cxnSp>
        <p:nvCxnSpPr>
          <p:cNvPr id="469" name="Google Shape;469;p17"/>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470" name="Google Shape;470;p17"/>
          <p:cNvPicPr preferRelativeResize="0"/>
          <p:nvPr/>
        </p:nvPicPr>
        <p:blipFill rotWithShape="1">
          <a:blip r:embed="rId3">
            <a:alphaModFix/>
          </a:blip>
          <a:srcRect/>
          <a:stretch/>
        </p:blipFill>
        <p:spPr>
          <a:xfrm>
            <a:off x="2483499" y="3214898"/>
            <a:ext cx="5559576" cy="6576437"/>
          </a:xfrm>
          <a:prstGeom prst="rect">
            <a:avLst/>
          </a:prstGeom>
          <a:noFill/>
          <a:ln>
            <a:noFill/>
          </a:ln>
        </p:spPr>
      </p:pic>
      <p:sp>
        <p:nvSpPr>
          <p:cNvPr id="2" name="Google Shape;380;p13">
            <a:extLst>
              <a:ext uri="{FF2B5EF4-FFF2-40B4-BE49-F238E27FC236}">
                <a16:creationId xmlns:a16="http://schemas.microsoft.com/office/drawing/2014/main" id="{41E3B1C7-35AC-8F86-4F75-AE40D121A717}"/>
              </a:ext>
            </a:extLst>
          </p:cNvPr>
          <p:cNvSpPr/>
          <p:nvPr/>
        </p:nvSpPr>
        <p:spPr>
          <a:xfrm>
            <a:off x="8663795" y="3339267"/>
            <a:ext cx="7140705" cy="1925460"/>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Review EDA</a:t>
            </a:r>
            <a:endParaRPr dirty="0"/>
          </a:p>
          <a:p>
            <a:pPr marR="0" lvl="0" algn="l" rtl="0">
              <a:spcBef>
                <a:spcPts val="0"/>
              </a:spcBef>
              <a:spcAft>
                <a:spcPts val="0"/>
              </a:spcAft>
              <a:buClr>
                <a:schemeClr val="dk1"/>
              </a:buClr>
              <a:buSzPts val="2000"/>
            </a:pPr>
            <a:endParaRPr lang="en-US" sz="20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English take huge % in total reviews company</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Translate all reviews to English and start feature engineering </a:t>
            </a:r>
            <a:endParaRPr dirty="0"/>
          </a:p>
        </p:txBody>
      </p:sp>
      <p:sp>
        <p:nvSpPr>
          <p:cNvPr id="3" name="Rectangle 2">
            <a:extLst>
              <a:ext uri="{FF2B5EF4-FFF2-40B4-BE49-F238E27FC236}">
                <a16:creationId xmlns:a16="http://schemas.microsoft.com/office/drawing/2014/main" id="{C4120240-070C-0C24-C92A-DD7318D3C3F7}"/>
              </a:ext>
            </a:extLst>
          </p:cNvPr>
          <p:cNvSpPr/>
          <p:nvPr/>
        </p:nvSpPr>
        <p:spPr>
          <a:xfrm>
            <a:off x="3248774" y="3823855"/>
            <a:ext cx="956846" cy="415636"/>
          </a:xfrm>
          <a:prstGeom prst="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7A0D9C-3B5B-2DB2-7567-62911F8EC518}"/>
              </a:ext>
            </a:extLst>
          </p:cNvPr>
          <p:cNvSpPr/>
          <p:nvPr/>
        </p:nvSpPr>
        <p:spPr>
          <a:xfrm>
            <a:off x="3456592" y="5940903"/>
            <a:ext cx="956846" cy="415636"/>
          </a:xfrm>
          <a:prstGeom prst="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8"/>
          <p:cNvSpPr/>
          <p:nvPr/>
        </p:nvSpPr>
        <p:spPr>
          <a:xfrm>
            <a:off x="970001" y="3138338"/>
            <a:ext cx="16327399" cy="6729559"/>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8"/>
          <p:cNvSpPr txBox="1"/>
          <p:nvPr/>
        </p:nvSpPr>
        <p:spPr>
          <a:xfrm>
            <a:off x="1388990" y="1328824"/>
            <a:ext cx="10095535" cy="1308050"/>
          </a:xfrm>
          <a:prstGeom prst="rect">
            <a:avLst/>
          </a:prstGeom>
          <a:noFill/>
          <a:ln>
            <a:noFill/>
          </a:ln>
        </p:spPr>
        <p:txBody>
          <a:bodyPr spcFirstLastPara="1" wrap="square" lIns="0" tIns="0" rIns="0" bIns="0" anchor="t" anchorCtr="0">
            <a:spAutoFit/>
          </a:bodyPr>
          <a:lstStyle/>
          <a:p>
            <a:pPr marL="0" marR="0" lvl="0" indent="0" algn="l" rtl="0">
              <a:lnSpc>
                <a:spcPct val="115897"/>
              </a:lnSpc>
              <a:spcBef>
                <a:spcPts val="0"/>
              </a:spcBef>
              <a:spcAft>
                <a:spcPts val="0"/>
              </a:spcAft>
              <a:buNone/>
            </a:pPr>
            <a:r>
              <a:rPr lang="en-US" sz="8499">
                <a:solidFill>
                  <a:srgbClr val="000000"/>
                </a:solidFill>
                <a:latin typeface="Faustina"/>
                <a:ea typeface="Faustina"/>
                <a:cs typeface="Faustina"/>
                <a:sym typeface="Faustina"/>
              </a:rPr>
              <a:t>Feature</a:t>
            </a:r>
            <a:r>
              <a:rPr lang="en-US" sz="8800">
                <a:solidFill>
                  <a:srgbClr val="000000"/>
                </a:solidFill>
                <a:latin typeface="Faustina"/>
                <a:ea typeface="Faustina"/>
                <a:cs typeface="Faustina"/>
                <a:sym typeface="Faustina"/>
              </a:rPr>
              <a:t> engineering</a:t>
            </a:r>
            <a:r>
              <a:rPr lang="en-US" sz="8499">
                <a:solidFill>
                  <a:srgbClr val="000000"/>
                </a:solidFill>
                <a:latin typeface="Faustina"/>
                <a:ea typeface="Faustina"/>
                <a:cs typeface="Faustina"/>
                <a:sym typeface="Faustina"/>
              </a:rPr>
              <a:t> </a:t>
            </a:r>
            <a:endParaRPr/>
          </a:p>
        </p:txBody>
      </p:sp>
      <p:grpSp>
        <p:nvGrpSpPr>
          <p:cNvPr id="477" name="Google Shape;477;p18"/>
          <p:cNvGrpSpPr/>
          <p:nvPr/>
        </p:nvGrpSpPr>
        <p:grpSpPr>
          <a:xfrm>
            <a:off x="0" y="-108496"/>
            <a:ext cx="554528" cy="10395496"/>
            <a:chOff x="0" y="-28575"/>
            <a:chExt cx="146049" cy="2737908"/>
          </a:xfrm>
        </p:grpSpPr>
        <p:sp>
          <p:nvSpPr>
            <p:cNvPr id="478" name="Google Shape;478;p18"/>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8"/>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80" name="Google Shape;480;p18"/>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Content-Base Similarity</a:t>
            </a:r>
            <a:endParaRPr/>
          </a:p>
        </p:txBody>
      </p:sp>
      <p:cxnSp>
        <p:nvCxnSpPr>
          <p:cNvPr id="481" name="Google Shape;481;p18"/>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482" name="Google Shape;482;p18"/>
          <p:cNvPicPr preferRelativeResize="0"/>
          <p:nvPr/>
        </p:nvPicPr>
        <p:blipFill rotWithShape="1">
          <a:blip r:embed="rId3">
            <a:alphaModFix/>
          </a:blip>
          <a:srcRect/>
          <a:stretch/>
        </p:blipFill>
        <p:spPr>
          <a:xfrm>
            <a:off x="1501930" y="3339240"/>
            <a:ext cx="13732430" cy="1295512"/>
          </a:xfrm>
          <a:prstGeom prst="rect">
            <a:avLst/>
          </a:prstGeom>
          <a:noFill/>
          <a:ln>
            <a:noFill/>
          </a:ln>
        </p:spPr>
      </p:pic>
      <p:pic>
        <p:nvPicPr>
          <p:cNvPr id="483" name="Google Shape;483;p18"/>
          <p:cNvPicPr preferRelativeResize="0"/>
          <p:nvPr/>
        </p:nvPicPr>
        <p:blipFill rotWithShape="1">
          <a:blip r:embed="rId4">
            <a:alphaModFix/>
          </a:blip>
          <a:srcRect/>
          <a:stretch/>
        </p:blipFill>
        <p:spPr>
          <a:xfrm>
            <a:off x="1501930" y="4928286"/>
            <a:ext cx="12924640" cy="1447925"/>
          </a:xfrm>
          <a:prstGeom prst="rect">
            <a:avLst/>
          </a:prstGeom>
          <a:noFill/>
          <a:ln>
            <a:noFill/>
          </a:ln>
        </p:spPr>
      </p:pic>
      <p:sp>
        <p:nvSpPr>
          <p:cNvPr id="6" name="Google Shape;380;p13">
            <a:extLst>
              <a:ext uri="{FF2B5EF4-FFF2-40B4-BE49-F238E27FC236}">
                <a16:creationId xmlns:a16="http://schemas.microsoft.com/office/drawing/2014/main" id="{6370D67D-C6EE-C0DC-9AE6-6E9B5865C3ED}"/>
              </a:ext>
            </a:extLst>
          </p:cNvPr>
          <p:cNvSpPr/>
          <p:nvPr/>
        </p:nvSpPr>
        <p:spPr>
          <a:xfrm>
            <a:off x="1501930" y="7112914"/>
            <a:ext cx="7140705" cy="2335886"/>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Result</a:t>
            </a:r>
            <a:endParaRPr dirty="0"/>
          </a:p>
          <a:p>
            <a:pPr marR="0" lvl="0" algn="l" rtl="0">
              <a:spcBef>
                <a:spcPts val="0"/>
              </a:spcBef>
              <a:spcAft>
                <a:spcPts val="0"/>
              </a:spcAft>
              <a:buClr>
                <a:schemeClr val="dk1"/>
              </a:buClr>
              <a:buSzPts val="2000"/>
            </a:pPr>
            <a:endParaRPr lang="en-US" sz="20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Remove stop word in </a:t>
            </a:r>
            <a:r>
              <a:rPr lang="en-US" sz="2000" dirty="0" err="1">
                <a:solidFill>
                  <a:schemeClr val="dk1"/>
                </a:solidFill>
              </a:rPr>
              <a:t>english</a:t>
            </a:r>
            <a:endParaRPr lang="en-US" sz="2000" dirty="0">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Combine 3 column to </a:t>
            </a:r>
            <a:r>
              <a:rPr lang="en-US" sz="2000" dirty="0" err="1">
                <a:solidFill>
                  <a:schemeClr val="dk1"/>
                </a:solidFill>
              </a:rPr>
              <a:t>full_text</a:t>
            </a:r>
            <a:r>
              <a:rPr lang="en-US" sz="2000" dirty="0">
                <a:solidFill>
                  <a:schemeClr val="dk1"/>
                </a:solidFill>
              </a:rPr>
              <a:t> for vector transform feature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9"/>
          <p:cNvSpPr/>
          <p:nvPr/>
        </p:nvSpPr>
        <p:spPr>
          <a:xfrm>
            <a:off x="970001" y="3138338"/>
            <a:ext cx="16327399" cy="6729559"/>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9"/>
          <p:cNvSpPr txBox="1"/>
          <p:nvPr/>
        </p:nvSpPr>
        <p:spPr>
          <a:xfrm>
            <a:off x="1388990" y="1328824"/>
            <a:ext cx="14994000" cy="156953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dirty="0">
                <a:solidFill>
                  <a:srgbClr val="000000"/>
                </a:solidFill>
                <a:latin typeface="Faustina"/>
                <a:ea typeface="Faustina"/>
                <a:cs typeface="Faustina"/>
                <a:sym typeface="Faustina"/>
              </a:rPr>
              <a:t>Preprocessing and </a:t>
            </a:r>
            <a:r>
              <a:rPr lang="en-US" sz="8499" dirty="0">
                <a:solidFill>
                  <a:schemeClr val="dk1"/>
                </a:solidFill>
                <a:latin typeface="Faustina"/>
                <a:ea typeface="Faustina"/>
                <a:cs typeface="Faustina"/>
                <a:sym typeface="Faustina"/>
              </a:rPr>
              <a:t>Modeling</a:t>
            </a:r>
            <a:endParaRPr sz="8499" dirty="0">
              <a:solidFill>
                <a:srgbClr val="000000"/>
              </a:solidFill>
              <a:latin typeface="Faustina"/>
              <a:ea typeface="Faustina"/>
              <a:cs typeface="Faustina"/>
              <a:sym typeface="Faustina"/>
            </a:endParaRPr>
          </a:p>
        </p:txBody>
      </p:sp>
      <p:grpSp>
        <p:nvGrpSpPr>
          <p:cNvPr id="490" name="Google Shape;490;p19"/>
          <p:cNvGrpSpPr/>
          <p:nvPr/>
        </p:nvGrpSpPr>
        <p:grpSpPr>
          <a:xfrm>
            <a:off x="0" y="-108496"/>
            <a:ext cx="554528" cy="10395496"/>
            <a:chOff x="0" y="-28575"/>
            <a:chExt cx="146049" cy="2737908"/>
          </a:xfrm>
        </p:grpSpPr>
        <p:sp>
          <p:nvSpPr>
            <p:cNvPr id="491" name="Google Shape;491;p19"/>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19"/>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493" name="Google Shape;493;p19"/>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Content-Base Similarity</a:t>
            </a:r>
            <a:endParaRPr/>
          </a:p>
        </p:txBody>
      </p:sp>
      <p:cxnSp>
        <p:nvCxnSpPr>
          <p:cNvPr id="494" name="Google Shape;494;p19"/>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495" name="Google Shape;495;p19"/>
          <p:cNvPicPr preferRelativeResize="0"/>
          <p:nvPr/>
        </p:nvPicPr>
        <p:blipFill rotWithShape="1">
          <a:blip r:embed="rId3">
            <a:alphaModFix/>
          </a:blip>
          <a:srcRect/>
          <a:stretch/>
        </p:blipFill>
        <p:spPr>
          <a:xfrm>
            <a:off x="7967209" y="3419663"/>
            <a:ext cx="9051547" cy="6294243"/>
          </a:xfrm>
          <a:prstGeom prst="rect">
            <a:avLst/>
          </a:prstGeom>
          <a:noFill/>
          <a:ln>
            <a:noFill/>
          </a:ln>
        </p:spPr>
      </p:pic>
      <p:pic>
        <p:nvPicPr>
          <p:cNvPr id="5" name="Picture 4">
            <a:extLst>
              <a:ext uri="{FF2B5EF4-FFF2-40B4-BE49-F238E27FC236}">
                <a16:creationId xmlns:a16="http://schemas.microsoft.com/office/drawing/2014/main" id="{66EBEE96-3C9F-C7FD-AECE-14DD539DE10A}"/>
              </a:ext>
            </a:extLst>
          </p:cNvPr>
          <p:cNvPicPr>
            <a:picLocks noChangeAspect="1"/>
          </p:cNvPicPr>
          <p:nvPr/>
        </p:nvPicPr>
        <p:blipFill>
          <a:blip r:embed="rId4"/>
          <a:stretch>
            <a:fillRect/>
          </a:stretch>
        </p:blipFill>
        <p:spPr>
          <a:xfrm>
            <a:off x="3048084" y="4835018"/>
            <a:ext cx="4406117" cy="4709987"/>
          </a:xfrm>
          <a:prstGeom prst="rect">
            <a:avLst/>
          </a:prstGeom>
        </p:spPr>
      </p:pic>
      <p:sp>
        <p:nvSpPr>
          <p:cNvPr id="6" name="Google Shape;380;p13">
            <a:extLst>
              <a:ext uri="{FF2B5EF4-FFF2-40B4-BE49-F238E27FC236}">
                <a16:creationId xmlns:a16="http://schemas.microsoft.com/office/drawing/2014/main" id="{E657BB33-5314-064E-CD7F-8FADEC362FD7}"/>
              </a:ext>
            </a:extLst>
          </p:cNvPr>
          <p:cNvSpPr/>
          <p:nvPr/>
        </p:nvSpPr>
        <p:spPr>
          <a:xfrm>
            <a:off x="1067535" y="3265025"/>
            <a:ext cx="6484201" cy="1330009"/>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Result</a:t>
            </a:r>
            <a:endParaRPr lang="en-US" sz="20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Model: TF-IDF and LSI</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Text deployment: FPT Software – company</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rPr>
              <a:t>Ai – machine learning – Random description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aphicFrame>
        <p:nvGraphicFramePr>
          <p:cNvPr id="116" name="Google Shape;116;p2"/>
          <p:cNvGraphicFramePr/>
          <p:nvPr/>
        </p:nvGraphicFramePr>
        <p:xfrm>
          <a:off x="9144000" y="2090127"/>
          <a:ext cx="3000000" cy="3000000"/>
        </p:xfrm>
        <a:graphic>
          <a:graphicData uri="http://schemas.openxmlformats.org/drawingml/2006/table">
            <a:tbl>
              <a:tblPr>
                <a:noFill/>
                <a:tableStyleId>{3CC74FFC-FE30-4D1F-A77A-3C82A6BD8568}</a:tableStyleId>
              </a:tblPr>
              <a:tblGrid>
                <a:gridCol w="11430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1094225">
                  <a:extLst>
                    <a:ext uri="{9D8B030D-6E8A-4147-A177-3AD203B41FA5}">
                      <a16:colId xmlns:a16="http://schemas.microsoft.com/office/drawing/2014/main" val="20002"/>
                    </a:ext>
                  </a:extLst>
                </a:gridCol>
                <a:gridCol w="2868175">
                  <a:extLst>
                    <a:ext uri="{9D8B030D-6E8A-4147-A177-3AD203B41FA5}">
                      <a16:colId xmlns:a16="http://schemas.microsoft.com/office/drawing/2014/main" val="20003"/>
                    </a:ext>
                  </a:extLst>
                </a:gridCol>
              </a:tblGrid>
              <a:tr h="1681775">
                <a:tc>
                  <a:txBody>
                    <a:bodyPr/>
                    <a:lstStyle/>
                    <a:p>
                      <a:pPr marL="0" marR="0" lvl="0" indent="0" algn="ctr" rtl="0">
                        <a:lnSpc>
                          <a:spcPct val="140000"/>
                        </a:lnSpc>
                        <a:spcBef>
                          <a:spcPts val="0"/>
                        </a:spcBef>
                        <a:spcAft>
                          <a:spcPts val="0"/>
                        </a:spcAft>
                        <a:buNone/>
                      </a:pPr>
                      <a:r>
                        <a:rPr lang="en-US" sz="3200" b="1" u="none" strike="noStrike" cap="none">
                          <a:solidFill>
                            <a:srgbClr val="000000"/>
                          </a:solidFill>
                          <a:latin typeface="Faustina"/>
                          <a:ea typeface="Faustina"/>
                          <a:cs typeface="Faustina"/>
                          <a:sym typeface="Faustina"/>
                        </a:rPr>
                        <a:t>01</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7"/>
                        </a:lnSpc>
                        <a:spcBef>
                          <a:spcPts val="0"/>
                        </a:spcBef>
                        <a:spcAft>
                          <a:spcPts val="0"/>
                        </a:spcAft>
                        <a:buNone/>
                      </a:pPr>
                      <a:r>
                        <a:rPr lang="en-US" sz="2299" u="none" strike="noStrike" cap="none">
                          <a:solidFill>
                            <a:srgbClr val="000000"/>
                          </a:solidFill>
                          <a:latin typeface="Arial"/>
                          <a:ea typeface="Arial"/>
                          <a:cs typeface="Arial"/>
                          <a:sym typeface="Arial"/>
                        </a:rPr>
                        <a:t>Project Overview</a:t>
                      </a:r>
                      <a:endParaRPr sz="2299" u="sng" strike="noStrike" cap="none">
                        <a:solidFill>
                          <a:srgbClr val="000000"/>
                        </a:solidFill>
                        <a:latin typeface="Arial"/>
                        <a:ea typeface="Arial"/>
                        <a:cs typeface="Arial"/>
                        <a:sym typeface="Arial"/>
                        <a:hlinkClick r:id="" action="ppaction://noaction">
                          <a:extLst>
                            <a:ext uri="{A12FA001-AC4F-418D-AE19-62706E023703}">
                              <ahyp:hlinkClr xmlns:ahyp="http://schemas.microsoft.com/office/drawing/2018/hyperlinkcolor" val="tx"/>
                            </a:ext>
                          </a:extLst>
                        </a:hlinkClick>
                      </a:endParaRP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200" b="1" u="none" strike="noStrike" cap="none">
                          <a:solidFill>
                            <a:srgbClr val="000000"/>
                          </a:solidFill>
                          <a:latin typeface="Faustina"/>
                          <a:ea typeface="Faustina"/>
                          <a:cs typeface="Faustina"/>
                          <a:sym typeface="Faustina"/>
                        </a:rPr>
                        <a:t>02</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7"/>
                        </a:lnSpc>
                        <a:spcBef>
                          <a:spcPts val="0"/>
                        </a:spcBef>
                        <a:spcAft>
                          <a:spcPts val="0"/>
                        </a:spcAft>
                        <a:buNone/>
                      </a:pPr>
                      <a:r>
                        <a:rPr lang="en-US" sz="2299" u="none" strike="noStrike" cap="none">
                          <a:solidFill>
                            <a:srgbClr val="000000"/>
                          </a:solidFill>
                          <a:latin typeface="Arial"/>
                          <a:ea typeface="Arial"/>
                          <a:cs typeface="Arial"/>
                          <a:sym typeface="Arial"/>
                        </a:rPr>
                        <a:t>Content-Based Similarity</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145850">
                <a:tc>
                  <a:txBody>
                    <a:bodyPr/>
                    <a:lstStyle/>
                    <a:p>
                      <a:pPr marL="0" marR="0" lvl="0" indent="0" algn="ctr" rtl="0">
                        <a:lnSpc>
                          <a:spcPct val="407272"/>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292636"/>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407272"/>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292636"/>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36075">
                <a:tc>
                  <a:txBody>
                    <a:bodyPr/>
                    <a:lstStyle/>
                    <a:p>
                      <a:pPr marL="0" marR="0" lvl="0" indent="0" algn="ctr" rtl="0">
                        <a:lnSpc>
                          <a:spcPct val="140000"/>
                        </a:lnSpc>
                        <a:spcBef>
                          <a:spcPts val="0"/>
                        </a:spcBef>
                        <a:spcAft>
                          <a:spcPts val="0"/>
                        </a:spcAft>
                        <a:buNone/>
                      </a:pPr>
                      <a:r>
                        <a:rPr lang="en-US" sz="3200" b="1" u="none" strike="noStrike" cap="none">
                          <a:solidFill>
                            <a:srgbClr val="000000"/>
                          </a:solidFill>
                          <a:latin typeface="Faustina"/>
                          <a:ea typeface="Faustina"/>
                          <a:cs typeface="Faustina"/>
                          <a:sym typeface="Faustina"/>
                        </a:rPr>
                        <a:t>03</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7"/>
                        </a:lnSpc>
                        <a:spcBef>
                          <a:spcPts val="0"/>
                        </a:spcBef>
                        <a:spcAft>
                          <a:spcPts val="0"/>
                        </a:spcAft>
                        <a:buNone/>
                      </a:pPr>
                      <a:r>
                        <a:rPr lang="en-US" sz="2299" u="none" strike="noStrike" cap="none">
                          <a:solidFill>
                            <a:srgbClr val="000000"/>
                          </a:solidFill>
                          <a:latin typeface="Arial"/>
                          <a:ea typeface="Arial"/>
                          <a:cs typeface="Arial"/>
                          <a:sym typeface="Arial"/>
                        </a:rPr>
                        <a:t>Recommend or Not Classification</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US" sz="3200" b="1" u="none" strike="noStrike" cap="none">
                          <a:solidFill>
                            <a:srgbClr val="000000"/>
                          </a:solidFill>
                          <a:latin typeface="Faustina"/>
                          <a:ea typeface="Faustina"/>
                          <a:cs typeface="Faustina"/>
                          <a:sym typeface="Faustina"/>
                        </a:rPr>
                        <a:t>04</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40017"/>
                        </a:lnSpc>
                        <a:spcBef>
                          <a:spcPts val="0"/>
                        </a:spcBef>
                        <a:spcAft>
                          <a:spcPts val="0"/>
                        </a:spcAft>
                        <a:buNone/>
                      </a:pPr>
                      <a:r>
                        <a:rPr lang="en-US" sz="2299" u="none" strike="noStrike" cap="none">
                          <a:solidFill>
                            <a:srgbClr val="000000"/>
                          </a:solidFill>
                          <a:latin typeface="Arial"/>
                          <a:ea typeface="Arial"/>
                          <a:cs typeface="Arial"/>
                          <a:sym typeface="Arial"/>
                        </a:rPr>
                        <a:t>Deployment (Demo)</a:t>
                      </a: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238250">
                <a:tc>
                  <a:txBody>
                    <a:bodyPr/>
                    <a:lstStyle/>
                    <a:p>
                      <a:pPr marL="0" marR="0" lvl="0" indent="0" algn="ctr" rtl="0">
                        <a:lnSpc>
                          <a:spcPct val="407272"/>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292636"/>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just" rtl="0">
                        <a:lnSpc>
                          <a:spcPct val="407272"/>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292636"/>
                        </a:lnSpc>
                        <a:spcBef>
                          <a:spcPts val="0"/>
                        </a:spcBef>
                        <a:spcAft>
                          <a:spcPts val="0"/>
                        </a:spcAft>
                        <a:buNone/>
                      </a:pPr>
                      <a:endParaRPr sz="1100" u="none" strike="noStrike" cap="none"/>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17" name="Google Shape;117;p2"/>
          <p:cNvGrpSpPr/>
          <p:nvPr/>
        </p:nvGrpSpPr>
        <p:grpSpPr>
          <a:xfrm>
            <a:off x="0" y="3365270"/>
            <a:ext cx="554528" cy="6921730"/>
            <a:chOff x="0" y="-28575"/>
            <a:chExt cx="146049" cy="1823007"/>
          </a:xfrm>
        </p:grpSpPr>
        <p:sp>
          <p:nvSpPr>
            <p:cNvPr id="118" name="Google Shape;118;p2"/>
            <p:cNvSpPr/>
            <p:nvPr/>
          </p:nvSpPr>
          <p:spPr>
            <a:xfrm>
              <a:off x="0" y="0"/>
              <a:ext cx="146049" cy="1794432"/>
            </a:xfrm>
            <a:custGeom>
              <a:avLst/>
              <a:gdLst/>
              <a:ahLst/>
              <a:cxnLst/>
              <a:rect l="l" t="t" r="r" b="b"/>
              <a:pathLst>
                <a:path w="146049" h="1794432" extrusionOk="0">
                  <a:moveTo>
                    <a:pt x="0" y="0"/>
                  </a:moveTo>
                  <a:lnTo>
                    <a:pt x="146049" y="0"/>
                  </a:lnTo>
                  <a:lnTo>
                    <a:pt x="146049" y="1794432"/>
                  </a:lnTo>
                  <a:lnTo>
                    <a:pt x="0" y="1794432"/>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txBox="1"/>
            <p:nvPr/>
          </p:nvSpPr>
          <p:spPr>
            <a:xfrm>
              <a:off x="0" y="-28575"/>
              <a:ext cx="146049" cy="1823007"/>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20" name="Google Shape;120;p2"/>
          <p:cNvPicPr preferRelativeResize="0"/>
          <p:nvPr/>
        </p:nvPicPr>
        <p:blipFill rotWithShape="1">
          <a:blip r:embed="rId3">
            <a:alphaModFix/>
          </a:blip>
          <a:srcRect t="4261" b="35772"/>
          <a:stretch/>
        </p:blipFill>
        <p:spPr>
          <a:xfrm>
            <a:off x="548701" y="3473766"/>
            <a:ext cx="7574593" cy="6813234"/>
          </a:xfrm>
          <a:prstGeom prst="rect">
            <a:avLst/>
          </a:prstGeom>
          <a:noFill/>
          <a:ln>
            <a:noFill/>
          </a:ln>
        </p:spPr>
      </p:pic>
      <p:sp>
        <p:nvSpPr>
          <p:cNvPr id="121" name="Google Shape;121;p2"/>
          <p:cNvSpPr txBox="1"/>
          <p:nvPr/>
        </p:nvSpPr>
        <p:spPr>
          <a:xfrm>
            <a:off x="533400" y="1391966"/>
            <a:ext cx="7277100"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Table of 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20"/>
          <p:cNvPicPr preferRelativeResize="0">
            <a:picLocks noGrp="1"/>
          </p:cNvPicPr>
          <p:nvPr>
            <p:ph type="pic" idx="2"/>
          </p:nvPr>
        </p:nvPicPr>
        <p:blipFill rotWithShape="1">
          <a:blip r:embed="rId3">
            <a:alphaModFix/>
          </a:blip>
          <a:srcRect l="20611" r="20611"/>
          <a:stretch/>
        </p:blipFill>
        <p:spPr>
          <a:xfrm>
            <a:off x="10325794" y="1004266"/>
            <a:ext cx="5853737" cy="5853737"/>
          </a:xfrm>
          <a:prstGeom prst="rect">
            <a:avLst/>
          </a:prstGeom>
          <a:blipFill rotWithShape="1">
            <a:blip r:embed="rId4">
              <a:alphaModFix/>
            </a:blip>
            <a:stretch>
              <a:fillRect/>
            </a:stretch>
          </a:blipFill>
          <a:ln>
            <a:noFill/>
          </a:ln>
        </p:spPr>
      </p:pic>
      <p:pic>
        <p:nvPicPr>
          <p:cNvPr id="501" name="Google Shape;501;p20"/>
          <p:cNvPicPr preferRelativeResize="0">
            <a:picLocks noGrp="1"/>
          </p:cNvPicPr>
          <p:nvPr>
            <p:ph type="pic" idx="3"/>
          </p:nvPr>
        </p:nvPicPr>
        <p:blipFill rotWithShape="1">
          <a:blip r:embed="rId5">
            <a:alphaModFix/>
          </a:blip>
          <a:srcRect l="26374" r="26374"/>
          <a:stretch/>
        </p:blipFill>
        <p:spPr>
          <a:xfrm>
            <a:off x="13578468" y="4250138"/>
            <a:ext cx="4709532" cy="5808261"/>
          </a:xfrm>
          <a:prstGeom prst="rect">
            <a:avLst/>
          </a:prstGeom>
          <a:blipFill rotWithShape="1">
            <a:blip r:embed="rId6">
              <a:alphaModFix/>
            </a:blip>
            <a:stretch>
              <a:fillRect/>
            </a:stretch>
          </a:blipFill>
          <a:ln>
            <a:noFill/>
          </a:ln>
        </p:spPr>
      </p:pic>
      <p:grpSp>
        <p:nvGrpSpPr>
          <p:cNvPr id="502" name="Google Shape;502;p20"/>
          <p:cNvGrpSpPr/>
          <p:nvPr/>
        </p:nvGrpSpPr>
        <p:grpSpPr>
          <a:xfrm>
            <a:off x="0" y="-108496"/>
            <a:ext cx="554528" cy="10395496"/>
            <a:chOff x="0" y="-28575"/>
            <a:chExt cx="146049" cy="2737908"/>
          </a:xfrm>
        </p:grpSpPr>
        <p:sp>
          <p:nvSpPr>
            <p:cNvPr id="503" name="Google Shape;503;p20"/>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20"/>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5" name="Google Shape;505;p20"/>
          <p:cNvGrpSpPr/>
          <p:nvPr/>
        </p:nvGrpSpPr>
        <p:grpSpPr>
          <a:xfrm>
            <a:off x="533400" y="1968616"/>
            <a:ext cx="8610600" cy="3174885"/>
            <a:chOff x="0" y="-28575"/>
            <a:chExt cx="2900806" cy="1789915"/>
          </a:xfrm>
        </p:grpSpPr>
        <p:sp>
          <p:nvSpPr>
            <p:cNvPr id="506" name="Google Shape;506;p20"/>
            <p:cNvSpPr/>
            <p:nvPr/>
          </p:nvSpPr>
          <p:spPr>
            <a:xfrm>
              <a:off x="0" y="0"/>
              <a:ext cx="2900806" cy="1761340"/>
            </a:xfrm>
            <a:custGeom>
              <a:avLst/>
              <a:gdLst/>
              <a:ahLst/>
              <a:cxnLst/>
              <a:rect l="l" t="t" r="r" b="b"/>
              <a:pathLst>
                <a:path w="2900806" h="1761340" extrusionOk="0">
                  <a:moveTo>
                    <a:pt x="0" y="0"/>
                  </a:moveTo>
                  <a:lnTo>
                    <a:pt x="2900806" y="0"/>
                  </a:lnTo>
                  <a:lnTo>
                    <a:pt x="2900806" y="1761340"/>
                  </a:lnTo>
                  <a:lnTo>
                    <a:pt x="0" y="1761340"/>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20"/>
            <p:cNvSpPr txBox="1"/>
            <p:nvPr/>
          </p:nvSpPr>
          <p:spPr>
            <a:xfrm>
              <a:off x="0" y="-28575"/>
              <a:ext cx="2900806" cy="1789915"/>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8" name="Google Shape;508;p20"/>
          <p:cNvGrpSpPr/>
          <p:nvPr/>
        </p:nvGrpSpPr>
        <p:grpSpPr>
          <a:xfrm>
            <a:off x="1671236" y="2808795"/>
            <a:ext cx="8883076" cy="1752857"/>
            <a:chOff x="0" y="0"/>
            <a:chExt cx="11844101" cy="2337143"/>
          </a:xfrm>
        </p:grpSpPr>
        <p:sp>
          <p:nvSpPr>
            <p:cNvPr id="509" name="Google Shape;509;p20"/>
            <p:cNvSpPr txBox="1"/>
            <p:nvPr/>
          </p:nvSpPr>
          <p:spPr>
            <a:xfrm>
              <a:off x="0" y="1786136"/>
              <a:ext cx="11844101" cy="55100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a:solidFill>
                    <a:srgbClr val="000000"/>
                  </a:solidFill>
                  <a:latin typeface="Arial"/>
                  <a:ea typeface="Arial"/>
                  <a:cs typeface="Arial"/>
                  <a:sym typeface="Arial"/>
                </a:rPr>
                <a:t>Demo for Recommend or Not Classification</a:t>
              </a:r>
              <a:endParaRPr/>
            </a:p>
          </p:txBody>
        </p:sp>
        <p:sp>
          <p:nvSpPr>
            <p:cNvPr id="510" name="Google Shape;510;p20"/>
            <p:cNvSpPr txBox="1"/>
            <p:nvPr/>
          </p:nvSpPr>
          <p:spPr>
            <a:xfrm>
              <a:off x="0" y="0"/>
              <a:ext cx="11844101" cy="16414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rgbClr val="000000"/>
                  </a:solidFill>
                  <a:latin typeface="Faustina"/>
                  <a:ea typeface="Faustina"/>
                  <a:cs typeface="Faustina"/>
                  <a:sym typeface="Faustina"/>
                </a:rPr>
                <a:t>5. Deployment</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21"/>
          <p:cNvGrpSpPr/>
          <p:nvPr/>
        </p:nvGrpSpPr>
        <p:grpSpPr>
          <a:xfrm>
            <a:off x="8686800" y="-108496"/>
            <a:ext cx="9601200" cy="10395496"/>
            <a:chOff x="0" y="-28575"/>
            <a:chExt cx="2707133" cy="2737908"/>
          </a:xfrm>
        </p:grpSpPr>
        <p:sp>
          <p:nvSpPr>
            <p:cNvPr id="516" name="Google Shape;516;p21"/>
            <p:cNvSpPr/>
            <p:nvPr/>
          </p:nvSpPr>
          <p:spPr>
            <a:xfrm>
              <a:off x="0" y="0"/>
              <a:ext cx="2707133" cy="2709333"/>
            </a:xfrm>
            <a:custGeom>
              <a:avLst/>
              <a:gdLst/>
              <a:ahLst/>
              <a:cxnLst/>
              <a:rect l="l" t="t" r="r" b="b"/>
              <a:pathLst>
                <a:path w="2707133" h="2709333" extrusionOk="0">
                  <a:moveTo>
                    <a:pt x="0" y="0"/>
                  </a:moveTo>
                  <a:lnTo>
                    <a:pt x="2707133" y="0"/>
                  </a:lnTo>
                  <a:lnTo>
                    <a:pt x="2707133" y="2709333"/>
                  </a:lnTo>
                  <a:lnTo>
                    <a:pt x="0" y="2709333"/>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21"/>
            <p:cNvSpPr txBox="1"/>
            <p:nvPr/>
          </p:nvSpPr>
          <p:spPr>
            <a:xfrm>
              <a:off x="0" y="-28575"/>
              <a:ext cx="2707133"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18" name="Google Shape;518;p21"/>
          <p:cNvGrpSpPr/>
          <p:nvPr/>
        </p:nvGrpSpPr>
        <p:grpSpPr>
          <a:xfrm>
            <a:off x="0" y="-108496"/>
            <a:ext cx="554528" cy="10395496"/>
            <a:chOff x="0" y="-28575"/>
            <a:chExt cx="146049" cy="2737908"/>
          </a:xfrm>
        </p:grpSpPr>
        <p:sp>
          <p:nvSpPr>
            <p:cNvPr id="519" name="Google Shape;519;p21"/>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21"/>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21" name="Google Shape;521;p21"/>
          <p:cNvGrpSpPr/>
          <p:nvPr/>
        </p:nvGrpSpPr>
        <p:grpSpPr>
          <a:xfrm>
            <a:off x="1397788" y="2095500"/>
            <a:ext cx="6581562" cy="1816624"/>
            <a:chOff x="-1" y="0"/>
            <a:chExt cx="7340909" cy="2422165"/>
          </a:xfrm>
        </p:grpSpPr>
        <p:sp>
          <p:nvSpPr>
            <p:cNvPr id="522" name="Google Shape;522;p21"/>
            <p:cNvSpPr txBox="1"/>
            <p:nvPr/>
          </p:nvSpPr>
          <p:spPr>
            <a:xfrm>
              <a:off x="0" y="0"/>
              <a:ext cx="7340908" cy="1744066"/>
            </a:xfrm>
            <a:prstGeom prst="rect">
              <a:avLst/>
            </a:prstGeom>
            <a:noFill/>
            <a:ln>
              <a:noFill/>
            </a:ln>
          </p:spPr>
          <p:txBody>
            <a:bodyPr spcFirstLastPara="1" wrap="square" lIns="0" tIns="0" rIns="0" bIns="0" anchor="t" anchorCtr="0">
              <a:spAutoFit/>
            </a:bodyPr>
            <a:lstStyle/>
            <a:p>
              <a:pPr marL="0" marR="0" lvl="0" indent="0" algn="l" rtl="0">
                <a:lnSpc>
                  <a:spcPct val="119988"/>
                </a:lnSpc>
                <a:spcBef>
                  <a:spcPts val="0"/>
                </a:spcBef>
                <a:spcAft>
                  <a:spcPts val="0"/>
                </a:spcAft>
                <a:buNone/>
              </a:pPr>
              <a:r>
                <a:rPr lang="en-US" sz="8500">
                  <a:solidFill>
                    <a:srgbClr val="000000"/>
                  </a:solidFill>
                  <a:latin typeface="Faustina"/>
                  <a:ea typeface="Faustina"/>
                  <a:cs typeface="Faustina"/>
                  <a:sym typeface="Faustina"/>
                </a:rPr>
                <a:t>Deployment</a:t>
              </a:r>
              <a:endParaRPr/>
            </a:p>
          </p:txBody>
        </p:sp>
        <p:sp>
          <p:nvSpPr>
            <p:cNvPr id="523" name="Google Shape;523;p21"/>
            <p:cNvSpPr txBox="1"/>
            <p:nvPr/>
          </p:nvSpPr>
          <p:spPr>
            <a:xfrm>
              <a:off x="-1" y="1878769"/>
              <a:ext cx="7340908" cy="543396"/>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grpSp>
      <p:sp>
        <p:nvSpPr>
          <p:cNvPr id="524" name="Google Shape;524;p21"/>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Deployment (Demo)</a:t>
            </a:r>
            <a:endParaRPr/>
          </a:p>
        </p:txBody>
      </p:sp>
      <p:cxnSp>
        <p:nvCxnSpPr>
          <p:cNvPr id="525" name="Google Shape;525;p21"/>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526" name="Google Shape;526;p21"/>
          <p:cNvPicPr preferRelativeResize="0"/>
          <p:nvPr/>
        </p:nvPicPr>
        <p:blipFill rotWithShape="1">
          <a:blip r:embed="rId3">
            <a:alphaModFix/>
          </a:blip>
          <a:srcRect/>
          <a:stretch/>
        </p:blipFill>
        <p:spPr>
          <a:xfrm>
            <a:off x="1361956" y="4229100"/>
            <a:ext cx="5596022" cy="5290530"/>
          </a:xfrm>
          <a:prstGeom prst="rect">
            <a:avLst/>
          </a:prstGeom>
          <a:noFill/>
          <a:ln>
            <a:noFill/>
          </a:ln>
        </p:spPr>
      </p:pic>
      <p:pic>
        <p:nvPicPr>
          <p:cNvPr id="527" name="Google Shape;527;p21"/>
          <p:cNvPicPr preferRelativeResize="0"/>
          <p:nvPr/>
        </p:nvPicPr>
        <p:blipFill rotWithShape="1">
          <a:blip r:embed="rId4">
            <a:alphaModFix/>
          </a:blip>
          <a:srcRect/>
          <a:stretch/>
        </p:blipFill>
        <p:spPr>
          <a:xfrm>
            <a:off x="10744200" y="342900"/>
            <a:ext cx="5591175" cy="4991100"/>
          </a:xfrm>
          <a:prstGeom prst="rect">
            <a:avLst/>
          </a:prstGeom>
          <a:noFill/>
          <a:ln>
            <a:noFill/>
          </a:ln>
        </p:spPr>
      </p:pic>
      <p:pic>
        <p:nvPicPr>
          <p:cNvPr id="528" name="Google Shape;528;p21"/>
          <p:cNvPicPr preferRelativeResize="0"/>
          <p:nvPr/>
        </p:nvPicPr>
        <p:blipFill rotWithShape="1">
          <a:blip r:embed="rId5">
            <a:alphaModFix/>
          </a:blip>
          <a:srcRect/>
          <a:stretch/>
        </p:blipFill>
        <p:spPr>
          <a:xfrm>
            <a:off x="10744200" y="5442496"/>
            <a:ext cx="5591175" cy="430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2"/>
          <p:cNvSpPr txBox="1"/>
          <p:nvPr/>
        </p:nvSpPr>
        <p:spPr>
          <a:xfrm>
            <a:off x="9144000" y="2705249"/>
            <a:ext cx="7498349" cy="3000821"/>
          </a:xfrm>
          <a:prstGeom prst="rect">
            <a:avLst/>
          </a:prstGeom>
          <a:noFill/>
          <a:ln>
            <a:noFill/>
          </a:ln>
        </p:spPr>
        <p:txBody>
          <a:bodyPr spcFirstLastPara="1" wrap="square" lIns="0" tIns="0" rIns="0" bIns="0" anchor="t" anchorCtr="0">
            <a:spAutoFit/>
          </a:bodyPr>
          <a:lstStyle/>
          <a:p>
            <a:pPr marL="0" marR="0" lvl="0" indent="0" algn="l" rtl="0">
              <a:lnSpc>
                <a:spcPct val="91764"/>
              </a:lnSpc>
              <a:spcBef>
                <a:spcPts val="0"/>
              </a:spcBef>
              <a:spcAft>
                <a:spcPts val="0"/>
              </a:spcAft>
              <a:buNone/>
            </a:pPr>
            <a:r>
              <a:rPr lang="en-US" sz="8500">
                <a:solidFill>
                  <a:srgbClr val="000000"/>
                </a:solidFill>
                <a:latin typeface="Faustina"/>
                <a:ea typeface="Faustina"/>
                <a:cs typeface="Faustina"/>
                <a:sym typeface="Faustina"/>
              </a:rPr>
              <a:t>Thank you</a:t>
            </a:r>
            <a:endParaRPr/>
          </a:p>
          <a:p>
            <a:pPr marL="0" marR="0" lvl="0" indent="0" algn="l" rtl="0">
              <a:lnSpc>
                <a:spcPct val="91764"/>
              </a:lnSpc>
              <a:spcBef>
                <a:spcPts val="0"/>
              </a:spcBef>
              <a:spcAft>
                <a:spcPts val="0"/>
              </a:spcAft>
              <a:buNone/>
            </a:pPr>
            <a:endParaRPr sz="8500">
              <a:solidFill>
                <a:srgbClr val="000000"/>
              </a:solidFill>
              <a:latin typeface="Faustina"/>
              <a:ea typeface="Faustina"/>
              <a:cs typeface="Faustina"/>
              <a:sym typeface="Faustina"/>
            </a:endParaRPr>
          </a:p>
          <a:p>
            <a:pPr marL="0" marR="0" lvl="0" indent="0" algn="l" rtl="0">
              <a:lnSpc>
                <a:spcPct val="91764"/>
              </a:lnSpc>
              <a:spcBef>
                <a:spcPts val="0"/>
              </a:spcBef>
              <a:spcAft>
                <a:spcPts val="0"/>
              </a:spcAft>
              <a:buNone/>
            </a:pPr>
            <a:r>
              <a:rPr lang="en-US" sz="8500">
                <a:solidFill>
                  <a:srgbClr val="000000"/>
                </a:solidFill>
                <a:latin typeface="Faustina"/>
                <a:ea typeface="Faustina"/>
                <a:cs typeface="Faustina"/>
                <a:sym typeface="Faustina"/>
              </a:rPr>
              <a:t>Q&amp;A</a:t>
            </a:r>
            <a:endParaRPr/>
          </a:p>
        </p:txBody>
      </p:sp>
      <p:grpSp>
        <p:nvGrpSpPr>
          <p:cNvPr id="534" name="Google Shape;534;p22"/>
          <p:cNvGrpSpPr/>
          <p:nvPr/>
        </p:nvGrpSpPr>
        <p:grpSpPr>
          <a:xfrm>
            <a:off x="7862755" y="-98958"/>
            <a:ext cx="505783" cy="10385958"/>
            <a:chOff x="0" y="-28575"/>
            <a:chExt cx="146049" cy="2999025"/>
          </a:xfrm>
        </p:grpSpPr>
        <p:sp>
          <p:nvSpPr>
            <p:cNvPr id="535" name="Google Shape;535;p22"/>
            <p:cNvSpPr/>
            <p:nvPr/>
          </p:nvSpPr>
          <p:spPr>
            <a:xfrm>
              <a:off x="0" y="0"/>
              <a:ext cx="146049" cy="2970450"/>
            </a:xfrm>
            <a:custGeom>
              <a:avLst/>
              <a:gdLst/>
              <a:ahLst/>
              <a:cxnLst/>
              <a:rect l="l" t="t" r="r" b="b"/>
              <a:pathLst>
                <a:path w="146049" h="2970450" extrusionOk="0">
                  <a:moveTo>
                    <a:pt x="0" y="0"/>
                  </a:moveTo>
                  <a:lnTo>
                    <a:pt x="146049" y="0"/>
                  </a:lnTo>
                  <a:lnTo>
                    <a:pt x="146049" y="2970450"/>
                  </a:lnTo>
                  <a:lnTo>
                    <a:pt x="0" y="2970450"/>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22"/>
            <p:cNvSpPr txBox="1"/>
            <p:nvPr/>
          </p:nvSpPr>
          <p:spPr>
            <a:xfrm>
              <a:off x="0" y="-28575"/>
              <a:ext cx="146049" cy="2999025"/>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pic>
        <p:nvPicPr>
          <p:cNvPr id="537" name="Google Shape;537;p22" descr="Low angle shot of three modern glass skyscrapers."/>
          <p:cNvPicPr preferRelativeResize="0"/>
          <p:nvPr/>
        </p:nvPicPr>
        <p:blipFill rotWithShape="1">
          <a:blip r:embed="rId3">
            <a:alphaModFix/>
          </a:blip>
          <a:srcRect l="48" r="48"/>
          <a:stretch/>
        </p:blipFill>
        <p:spPr>
          <a:xfrm>
            <a:off x="0" y="0"/>
            <a:ext cx="7862755" cy="103396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2" name="Google Shape;542;p23"/>
          <p:cNvGrpSpPr/>
          <p:nvPr/>
        </p:nvGrpSpPr>
        <p:grpSpPr>
          <a:xfrm>
            <a:off x="8009354" y="-108496"/>
            <a:ext cx="10278646" cy="10395496"/>
            <a:chOff x="0" y="-28575"/>
            <a:chExt cx="2707133" cy="2737908"/>
          </a:xfrm>
        </p:grpSpPr>
        <p:sp>
          <p:nvSpPr>
            <p:cNvPr id="543" name="Google Shape;543;p23"/>
            <p:cNvSpPr/>
            <p:nvPr/>
          </p:nvSpPr>
          <p:spPr>
            <a:xfrm>
              <a:off x="0" y="0"/>
              <a:ext cx="2707133" cy="2709333"/>
            </a:xfrm>
            <a:custGeom>
              <a:avLst/>
              <a:gdLst/>
              <a:ahLst/>
              <a:cxnLst/>
              <a:rect l="l" t="t" r="r" b="b"/>
              <a:pathLst>
                <a:path w="2707133" h="2709333" extrusionOk="0">
                  <a:moveTo>
                    <a:pt x="0" y="0"/>
                  </a:moveTo>
                  <a:lnTo>
                    <a:pt x="2707133" y="0"/>
                  </a:lnTo>
                  <a:lnTo>
                    <a:pt x="2707133" y="2709333"/>
                  </a:lnTo>
                  <a:lnTo>
                    <a:pt x="0" y="2709333"/>
                  </a:ln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23"/>
            <p:cNvSpPr txBox="1"/>
            <p:nvPr/>
          </p:nvSpPr>
          <p:spPr>
            <a:xfrm>
              <a:off x="0" y="-28575"/>
              <a:ext cx="2707133"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545" name="Google Shape;545;p23"/>
          <p:cNvSpPr txBox="1"/>
          <p:nvPr/>
        </p:nvSpPr>
        <p:spPr>
          <a:xfrm>
            <a:off x="381000" y="876300"/>
            <a:ext cx="7315200" cy="100027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500">
                <a:solidFill>
                  <a:srgbClr val="000000"/>
                </a:solidFill>
                <a:latin typeface="Faustina"/>
                <a:ea typeface="Faustina"/>
                <a:cs typeface="Faustina"/>
                <a:sym typeface="Faustina"/>
              </a:rPr>
              <a:t>Appendix 1</a:t>
            </a:r>
            <a:endParaRPr/>
          </a:p>
        </p:txBody>
      </p:sp>
      <p:sp>
        <p:nvSpPr>
          <p:cNvPr id="546" name="Google Shape;546;p23"/>
          <p:cNvSpPr/>
          <p:nvPr/>
        </p:nvSpPr>
        <p:spPr>
          <a:xfrm>
            <a:off x="381000" y="2169695"/>
            <a:ext cx="7315200" cy="7124227"/>
          </a:xfrm>
          <a:custGeom>
            <a:avLst/>
            <a:gdLst/>
            <a:ahLst/>
            <a:cxnLst/>
            <a:rect l="l" t="t" r="r" b="b"/>
            <a:pathLst>
              <a:path w="1122364" h="826199" extrusionOk="0">
                <a:moveTo>
                  <a:pt x="0" y="0"/>
                </a:moveTo>
                <a:lnTo>
                  <a:pt x="1122364" y="0"/>
                </a:lnTo>
                <a:lnTo>
                  <a:pt x="1122364" y="826199"/>
                </a:lnTo>
                <a:lnTo>
                  <a:pt x="0" y="826199"/>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US" sz="2000">
                <a:solidFill>
                  <a:schemeClr val="dk1"/>
                </a:solidFill>
                <a:latin typeface="Arial"/>
                <a:ea typeface="Arial"/>
                <a:cs typeface="Arial"/>
                <a:sym typeface="Arial"/>
              </a:rPr>
              <a:t>NLP step:</a:t>
            </a:r>
            <a:endParaRPr/>
          </a:p>
          <a:p>
            <a:pPr marL="0" marR="0" lvl="0" indent="0" algn="l" rtl="0">
              <a:lnSpc>
                <a:spcPct val="125000"/>
              </a:lnSpc>
              <a:spcBef>
                <a:spcPts val="0"/>
              </a:spcBef>
              <a:spcAft>
                <a:spcPts val="0"/>
              </a:spcAft>
              <a:buNone/>
            </a:pPr>
            <a:r>
              <a:rPr lang="en-US" sz="2000">
                <a:solidFill>
                  <a:schemeClr val="dk1"/>
                </a:solidFill>
                <a:latin typeface="Arial"/>
                <a:ea typeface="Arial"/>
                <a:cs typeface="Arial"/>
                <a:sym typeface="Arial"/>
              </a:rPr>
              <a:t>1. Translating sentence: langdetect + Google Translator</a:t>
            </a:r>
            <a:endParaRPr/>
          </a:p>
          <a:p>
            <a:pPr marL="0" marR="0" lvl="0" indent="0" algn="l" rtl="0">
              <a:lnSpc>
                <a:spcPct val="125000"/>
              </a:lnSpc>
              <a:spcBef>
                <a:spcPts val="0"/>
              </a:spcBef>
              <a:spcAft>
                <a:spcPts val="0"/>
              </a:spcAft>
              <a:buNone/>
            </a:pP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2. Encoding: Unicode UTF8</a:t>
            </a:r>
            <a:endParaRPr/>
          </a:p>
          <a:p>
            <a:pPr marL="0" marR="0" lvl="0" indent="0" algn="l" rtl="0">
              <a:lnSpc>
                <a:spcPct val="125000"/>
              </a:lnSpc>
              <a:spcBef>
                <a:spcPts val="0"/>
              </a:spcBef>
              <a:spcAft>
                <a:spcPts val="0"/>
              </a:spcAft>
              <a:buNone/>
            </a:pP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3. NLP Preprocessing:</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Lowercase</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Remove repeated characters (eg: thiệtttt → thiệt)</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Emoji handing: delete</a:t>
            </a:r>
            <a:endParaRPr sz="2000">
              <a:solidFill>
                <a:schemeClr val="dk1"/>
              </a:solidFill>
              <a:latin typeface="Arial"/>
              <a:ea typeface="Arial"/>
              <a:cs typeface="Arial"/>
              <a:sym typeface="Arial"/>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Convert teencode</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Delete Punctuation &amp; Numbers</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POS tag + process special words ['không', 'chẳng', 'chả', 'chưa', 'thiếu', 'hơi']</a:t>
            </a:r>
            <a:endParaRPr/>
          </a:p>
          <a:p>
            <a:pPr marL="800100" marR="0" lvl="1" indent="-342900" algn="l" rtl="0">
              <a:lnSpc>
                <a:spcPct val="125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Clustering: 'N','Np','A','AB','V','VB','VY','R'</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Translating words</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Delete stop words</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Delete wrong words</a:t>
            </a:r>
            <a:endParaRPr/>
          </a:p>
          <a:p>
            <a:pPr marL="342900" marR="0" lvl="0" indent="-342900" algn="l" rtl="0">
              <a:lnSpc>
                <a:spcPct val="125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Delete excess blank space</a:t>
            </a:r>
            <a:endParaRPr/>
          </a:p>
        </p:txBody>
      </p:sp>
      <p:pic>
        <p:nvPicPr>
          <p:cNvPr id="547" name="Google Shape;547;p23"/>
          <p:cNvPicPr preferRelativeResize="0"/>
          <p:nvPr/>
        </p:nvPicPr>
        <p:blipFill rotWithShape="1">
          <a:blip r:embed="rId3">
            <a:alphaModFix/>
          </a:blip>
          <a:srcRect/>
          <a:stretch/>
        </p:blipFill>
        <p:spPr>
          <a:xfrm>
            <a:off x="8839200" y="6362700"/>
            <a:ext cx="8686800" cy="2931222"/>
          </a:xfrm>
          <a:prstGeom prst="rect">
            <a:avLst/>
          </a:prstGeom>
          <a:noFill/>
          <a:ln>
            <a:noFill/>
          </a:ln>
        </p:spPr>
      </p:pic>
      <p:pic>
        <p:nvPicPr>
          <p:cNvPr id="548" name="Google Shape;548;p23"/>
          <p:cNvPicPr preferRelativeResize="0"/>
          <p:nvPr/>
        </p:nvPicPr>
        <p:blipFill rotWithShape="1">
          <a:blip r:embed="rId4">
            <a:alphaModFix/>
          </a:blip>
          <a:srcRect/>
          <a:stretch/>
        </p:blipFill>
        <p:spPr>
          <a:xfrm>
            <a:off x="8839200" y="1476558"/>
            <a:ext cx="8686800" cy="47172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36a468e214c_0_20"/>
          <p:cNvSpPr txBox="1"/>
          <p:nvPr/>
        </p:nvSpPr>
        <p:spPr>
          <a:xfrm>
            <a:off x="1397789" y="1647455"/>
            <a:ext cx="7356300" cy="3693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000000"/>
                </a:solidFill>
                <a:latin typeface="Arial"/>
                <a:ea typeface="Arial"/>
                <a:cs typeface="Arial"/>
                <a:sym typeface="Arial"/>
              </a:rPr>
              <a:t>Modeling with PySpark</a:t>
            </a:r>
            <a:endParaRPr sz="2400">
              <a:solidFill>
                <a:srgbClr val="000000"/>
              </a:solidFill>
              <a:latin typeface="Arial"/>
              <a:ea typeface="Arial"/>
              <a:cs typeface="Arial"/>
              <a:sym typeface="Arial"/>
            </a:endParaRPr>
          </a:p>
        </p:txBody>
      </p:sp>
      <p:grpSp>
        <p:nvGrpSpPr>
          <p:cNvPr id="554" name="Google Shape;554;g36a468e214c_0_20"/>
          <p:cNvGrpSpPr/>
          <p:nvPr/>
        </p:nvGrpSpPr>
        <p:grpSpPr>
          <a:xfrm>
            <a:off x="0" y="-108496"/>
            <a:ext cx="554727" cy="10395563"/>
            <a:chOff x="0" y="-28575"/>
            <a:chExt cx="146100" cy="2737908"/>
          </a:xfrm>
        </p:grpSpPr>
        <p:sp>
          <p:nvSpPr>
            <p:cNvPr id="555" name="Google Shape;555;g36a468e214c_0_20"/>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g36a468e214c_0_20"/>
            <p:cNvSpPr txBox="1"/>
            <p:nvPr/>
          </p:nvSpPr>
          <p:spPr>
            <a:xfrm>
              <a:off x="0" y="-28575"/>
              <a:ext cx="146100" cy="27378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pic>
        <p:nvPicPr>
          <p:cNvPr id="557" name="Google Shape;557;g36a468e214c_0_20"/>
          <p:cNvPicPr preferRelativeResize="0"/>
          <p:nvPr/>
        </p:nvPicPr>
        <p:blipFill rotWithShape="1">
          <a:blip r:embed="rId3">
            <a:alphaModFix/>
          </a:blip>
          <a:srcRect/>
          <a:stretch/>
        </p:blipFill>
        <p:spPr>
          <a:xfrm>
            <a:off x="7523748" y="2224124"/>
            <a:ext cx="6019800" cy="7571002"/>
          </a:xfrm>
          <a:prstGeom prst="rect">
            <a:avLst/>
          </a:prstGeom>
          <a:noFill/>
          <a:ln>
            <a:noFill/>
          </a:ln>
        </p:spPr>
      </p:pic>
      <p:sp>
        <p:nvSpPr>
          <p:cNvPr id="558" name="Google Shape;558;g36a468e214c_0_20"/>
          <p:cNvSpPr txBox="1"/>
          <p:nvPr/>
        </p:nvSpPr>
        <p:spPr>
          <a:xfrm>
            <a:off x="1438910" y="468285"/>
            <a:ext cx="7315200" cy="100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a:solidFill>
                  <a:srgbClr val="000000"/>
                </a:solidFill>
                <a:latin typeface="Faustina"/>
                <a:ea typeface="Faustina"/>
                <a:cs typeface="Faustina"/>
                <a:sym typeface="Faustina"/>
              </a:rPr>
              <a:t>Appendix 2</a:t>
            </a:r>
            <a:endParaRPr/>
          </a:p>
        </p:txBody>
      </p:sp>
      <p:pic>
        <p:nvPicPr>
          <p:cNvPr id="559" name="Google Shape;559;g36a468e214c_0_20"/>
          <p:cNvPicPr preferRelativeResize="0"/>
          <p:nvPr/>
        </p:nvPicPr>
        <p:blipFill rotWithShape="1">
          <a:blip r:embed="rId4">
            <a:alphaModFix/>
          </a:blip>
          <a:srcRect/>
          <a:stretch/>
        </p:blipFill>
        <p:spPr>
          <a:xfrm>
            <a:off x="1373726" y="2224124"/>
            <a:ext cx="5738798" cy="75260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4"/>
          <p:cNvSpPr txBox="1"/>
          <p:nvPr/>
        </p:nvSpPr>
        <p:spPr>
          <a:xfrm>
            <a:off x="1397789" y="1647455"/>
            <a:ext cx="7356300" cy="3693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t>Task Distribution</a:t>
            </a:r>
            <a:endParaRPr sz="2400"/>
          </a:p>
        </p:txBody>
      </p:sp>
      <p:grpSp>
        <p:nvGrpSpPr>
          <p:cNvPr id="565" name="Google Shape;565;p24"/>
          <p:cNvGrpSpPr/>
          <p:nvPr/>
        </p:nvGrpSpPr>
        <p:grpSpPr>
          <a:xfrm>
            <a:off x="0" y="-108496"/>
            <a:ext cx="554528" cy="10395496"/>
            <a:chOff x="0" y="-28575"/>
            <a:chExt cx="146049" cy="2737908"/>
          </a:xfrm>
        </p:grpSpPr>
        <p:sp>
          <p:nvSpPr>
            <p:cNvPr id="566" name="Google Shape;566;p24"/>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24"/>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568" name="Google Shape;568;p24"/>
          <p:cNvSpPr txBox="1"/>
          <p:nvPr/>
        </p:nvSpPr>
        <p:spPr>
          <a:xfrm>
            <a:off x="1438910" y="468285"/>
            <a:ext cx="7315200" cy="100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a:solidFill>
                  <a:srgbClr val="000000"/>
                </a:solidFill>
                <a:latin typeface="Faustina"/>
                <a:ea typeface="Faustina"/>
                <a:cs typeface="Faustina"/>
                <a:sym typeface="Faustina"/>
              </a:rPr>
              <a:t>Appendix </a:t>
            </a:r>
            <a:r>
              <a:rPr lang="en-US" sz="6500">
                <a:latin typeface="Faustina"/>
                <a:ea typeface="Faustina"/>
                <a:cs typeface="Faustina"/>
                <a:sym typeface="Faustina"/>
              </a:rPr>
              <a:t>3</a:t>
            </a:r>
            <a:endParaRPr/>
          </a:p>
        </p:txBody>
      </p:sp>
      <p:sp>
        <p:nvSpPr>
          <p:cNvPr id="569" name="Google Shape;569;p24"/>
          <p:cNvSpPr txBox="1"/>
          <p:nvPr/>
        </p:nvSpPr>
        <p:spPr>
          <a:xfrm>
            <a:off x="1397801" y="2346375"/>
            <a:ext cx="12836700" cy="6557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b="1">
                <a:solidFill>
                  <a:schemeClr val="dk1"/>
                </a:solidFill>
              </a:rPr>
              <a:t>1. Xây dựng mô hình (Modeling) </a:t>
            </a:r>
            <a:endParaRPr sz="2400" b="1">
              <a:solidFill>
                <a:schemeClr val="dk1"/>
              </a:solidFill>
            </a:endParaRPr>
          </a:p>
          <a:p>
            <a:pPr marL="0" marR="0" lvl="0" indent="0" algn="just" rtl="0">
              <a:lnSpc>
                <a:spcPct val="150000"/>
              </a:lnSpc>
              <a:spcBef>
                <a:spcPts val="0"/>
              </a:spcBef>
              <a:spcAft>
                <a:spcPts val="0"/>
              </a:spcAft>
              <a:buNone/>
            </a:pPr>
            <a:r>
              <a:rPr lang="en-US" sz="2400">
                <a:solidFill>
                  <a:schemeClr val="dk1"/>
                </a:solidFill>
              </a:rPr>
              <a:t>Đức Anh: Xây dựng mô hình Content Base</a:t>
            </a:r>
            <a:endParaRPr sz="2400">
              <a:solidFill>
                <a:schemeClr val="dk1"/>
              </a:solidFill>
            </a:endParaRPr>
          </a:p>
          <a:p>
            <a:pPr marL="0" marR="0" lvl="0" indent="0" algn="just" rtl="0">
              <a:lnSpc>
                <a:spcPct val="150000"/>
              </a:lnSpc>
              <a:spcBef>
                <a:spcPts val="0"/>
              </a:spcBef>
              <a:spcAft>
                <a:spcPts val="0"/>
              </a:spcAft>
              <a:buNone/>
            </a:pPr>
            <a:r>
              <a:rPr lang="en-US" sz="2400">
                <a:solidFill>
                  <a:schemeClr val="dk1"/>
                </a:solidFill>
              </a:rPr>
              <a:t>Tú: Xây dựng mô hình Recommend or Not Classification</a:t>
            </a:r>
            <a:endParaRPr sz="2400">
              <a:solidFill>
                <a:schemeClr val="dk1"/>
              </a:solidFill>
            </a:endParaRPr>
          </a:p>
          <a:p>
            <a:pPr marL="0" marR="0" lvl="0" indent="0" algn="just" rtl="0">
              <a:lnSpc>
                <a:spcPct val="150000"/>
              </a:lnSpc>
              <a:spcBef>
                <a:spcPts val="0"/>
              </a:spcBef>
              <a:spcAft>
                <a:spcPts val="0"/>
              </a:spcAft>
              <a:buNone/>
            </a:pPr>
            <a:br>
              <a:rPr lang="en-US" sz="2400">
                <a:solidFill>
                  <a:schemeClr val="dk1"/>
                </a:solidFill>
              </a:rPr>
            </a:br>
            <a:r>
              <a:rPr lang="en-US" sz="2400" b="1">
                <a:solidFill>
                  <a:schemeClr val="dk1"/>
                </a:solidFill>
              </a:rPr>
              <a:t>2. Thiết kế slide báo cáo (Slide Design) </a:t>
            </a:r>
            <a:endParaRPr sz="2400" b="1">
              <a:solidFill>
                <a:schemeClr val="dk1"/>
              </a:solidFill>
            </a:endParaRPr>
          </a:p>
          <a:p>
            <a:pPr marL="0" marR="0" lvl="0" indent="0" algn="just" rtl="0">
              <a:lnSpc>
                <a:spcPct val="150000"/>
              </a:lnSpc>
              <a:spcBef>
                <a:spcPts val="0"/>
              </a:spcBef>
              <a:spcAft>
                <a:spcPts val="0"/>
              </a:spcAft>
              <a:buNone/>
            </a:pPr>
            <a:r>
              <a:rPr lang="en-US" sz="2400">
                <a:solidFill>
                  <a:schemeClr val="dk1"/>
                </a:solidFill>
              </a:rPr>
              <a:t>Đức Anh: Slide phần giới thiệu &amp; mô tả dữ liệu Slide phần Content Base</a:t>
            </a:r>
            <a:endParaRPr sz="2400">
              <a:solidFill>
                <a:schemeClr val="dk1"/>
              </a:solidFill>
            </a:endParaRPr>
          </a:p>
          <a:p>
            <a:pPr marL="0" marR="0" lvl="0" indent="0" algn="just" rtl="0">
              <a:lnSpc>
                <a:spcPct val="150000"/>
              </a:lnSpc>
              <a:spcBef>
                <a:spcPts val="0"/>
              </a:spcBef>
              <a:spcAft>
                <a:spcPts val="0"/>
              </a:spcAft>
              <a:buNone/>
            </a:pPr>
            <a:r>
              <a:rPr lang="en-US" sz="2400">
                <a:solidFill>
                  <a:schemeClr val="dk1"/>
                </a:solidFill>
              </a:rPr>
              <a:t>Tú: Slide phần Recommend or Not Classification</a:t>
            </a:r>
            <a:endParaRPr sz="2400">
              <a:solidFill>
                <a:schemeClr val="dk1"/>
              </a:solidFill>
            </a:endParaRPr>
          </a:p>
          <a:p>
            <a:pPr marL="0" marR="0" lvl="0" indent="0" algn="just" rtl="0">
              <a:lnSpc>
                <a:spcPct val="150000"/>
              </a:lnSpc>
              <a:spcBef>
                <a:spcPts val="0"/>
              </a:spcBef>
              <a:spcAft>
                <a:spcPts val="0"/>
              </a:spcAft>
              <a:buNone/>
            </a:pPr>
            <a:br>
              <a:rPr lang="en-US" sz="2400">
                <a:solidFill>
                  <a:schemeClr val="dk1"/>
                </a:solidFill>
              </a:rPr>
            </a:br>
            <a:r>
              <a:rPr lang="en-US" sz="2400" b="1">
                <a:solidFill>
                  <a:schemeClr val="dk1"/>
                </a:solidFill>
              </a:rPr>
              <a:t>3. Thuyết trình (Presentation) </a:t>
            </a:r>
            <a:endParaRPr sz="2400" b="1">
              <a:solidFill>
                <a:schemeClr val="dk1"/>
              </a:solidFill>
            </a:endParaRPr>
          </a:p>
          <a:p>
            <a:pPr marL="0" marR="0" lvl="0" indent="0" algn="just" rtl="0">
              <a:lnSpc>
                <a:spcPct val="150000"/>
              </a:lnSpc>
              <a:spcBef>
                <a:spcPts val="0"/>
              </a:spcBef>
              <a:spcAft>
                <a:spcPts val="0"/>
              </a:spcAft>
              <a:buNone/>
            </a:pPr>
            <a:r>
              <a:rPr lang="en-US" sz="2400">
                <a:solidFill>
                  <a:schemeClr val="dk1"/>
                </a:solidFill>
              </a:rPr>
              <a:t>Đức Anh: Trình bày phần giới thiệu dữ liệu Trình bày phần Content Bast</a:t>
            </a:r>
            <a:endParaRPr sz="2400">
              <a:solidFill>
                <a:schemeClr val="dk1"/>
              </a:solidFill>
            </a:endParaRPr>
          </a:p>
          <a:p>
            <a:pPr marL="0" marR="0" lvl="0" indent="0" algn="just" rtl="0">
              <a:lnSpc>
                <a:spcPct val="150000"/>
              </a:lnSpc>
              <a:spcBef>
                <a:spcPts val="0"/>
              </a:spcBef>
              <a:spcAft>
                <a:spcPts val="0"/>
              </a:spcAft>
              <a:buNone/>
            </a:pPr>
            <a:r>
              <a:rPr lang="en-US" sz="2400">
                <a:solidFill>
                  <a:schemeClr val="dk1"/>
                </a:solidFill>
              </a:rPr>
              <a:t>Tú: Trình bày phần Recommend or Not Classification</a:t>
            </a:r>
            <a:endParaRPr sz="2400">
              <a:solidFill>
                <a:schemeClr val="dk1"/>
              </a:solidFill>
            </a:endParaRPr>
          </a:p>
          <a:p>
            <a:pPr marL="0" marR="0" lvl="0" indent="0" algn="just" rtl="0">
              <a:lnSpc>
                <a:spcPct val="150000"/>
              </a:lnSpc>
              <a:spcBef>
                <a:spcPts val="0"/>
              </a:spcBef>
              <a:spcAft>
                <a:spcPts val="0"/>
              </a:spcAft>
              <a:buNone/>
            </a:pP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t="13157" b="13156"/>
          <a:stretch/>
        </p:blipFill>
        <p:spPr>
          <a:xfrm>
            <a:off x="9817205" y="1834192"/>
            <a:ext cx="6546109" cy="7235195"/>
          </a:xfrm>
          <a:prstGeom prst="rect">
            <a:avLst/>
          </a:prstGeom>
          <a:noFill/>
          <a:ln>
            <a:noFill/>
          </a:ln>
        </p:spPr>
      </p:pic>
      <p:grpSp>
        <p:nvGrpSpPr>
          <p:cNvPr id="127" name="Google Shape;127;p3"/>
          <p:cNvGrpSpPr/>
          <p:nvPr/>
        </p:nvGrpSpPr>
        <p:grpSpPr>
          <a:xfrm>
            <a:off x="1388990" y="3248908"/>
            <a:ext cx="8051549" cy="3360766"/>
            <a:chOff x="0" y="0"/>
            <a:chExt cx="10735399" cy="4481022"/>
          </a:xfrm>
        </p:grpSpPr>
        <p:sp>
          <p:nvSpPr>
            <p:cNvPr id="128" name="Google Shape;128;p3"/>
            <p:cNvSpPr txBox="1"/>
            <p:nvPr/>
          </p:nvSpPr>
          <p:spPr>
            <a:xfrm>
              <a:off x="0" y="0"/>
              <a:ext cx="10735399" cy="3352458"/>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1. Project Overview</a:t>
              </a:r>
              <a:endParaRPr/>
            </a:p>
          </p:txBody>
        </p:sp>
        <p:sp>
          <p:nvSpPr>
            <p:cNvPr id="129" name="Google Shape;129;p3"/>
            <p:cNvSpPr txBox="1"/>
            <p:nvPr/>
          </p:nvSpPr>
          <p:spPr>
            <a:xfrm>
              <a:off x="0" y="3921295"/>
              <a:ext cx="10735399" cy="55972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ITviec background – Objectives - Dataset </a:t>
              </a:r>
              <a:endParaRPr/>
            </a:p>
          </p:txBody>
        </p:sp>
      </p:grpSp>
      <p:grpSp>
        <p:nvGrpSpPr>
          <p:cNvPr id="130" name="Google Shape;130;p3"/>
          <p:cNvGrpSpPr/>
          <p:nvPr/>
        </p:nvGrpSpPr>
        <p:grpSpPr>
          <a:xfrm>
            <a:off x="0" y="-108496"/>
            <a:ext cx="554528" cy="10395496"/>
            <a:chOff x="0" y="-28575"/>
            <a:chExt cx="146049" cy="2737908"/>
          </a:xfrm>
        </p:grpSpPr>
        <p:sp>
          <p:nvSpPr>
            <p:cNvPr id="131" name="Google Shape;131;p3"/>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3"/>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3" name="Google Shape;133;p3"/>
          <p:cNvGrpSpPr/>
          <p:nvPr/>
        </p:nvGrpSpPr>
        <p:grpSpPr>
          <a:xfrm>
            <a:off x="16363313" y="1735234"/>
            <a:ext cx="505783" cy="7334153"/>
            <a:chOff x="0" y="-28575"/>
            <a:chExt cx="146049" cy="2117793"/>
          </a:xfrm>
        </p:grpSpPr>
        <p:sp>
          <p:nvSpPr>
            <p:cNvPr id="134" name="Google Shape;134;p3"/>
            <p:cNvSpPr/>
            <p:nvPr/>
          </p:nvSpPr>
          <p:spPr>
            <a:xfrm>
              <a:off x="0" y="0"/>
              <a:ext cx="146049" cy="2089218"/>
            </a:xfrm>
            <a:custGeom>
              <a:avLst/>
              <a:gdLst/>
              <a:ahLst/>
              <a:cxnLst/>
              <a:rect l="l" t="t" r="r" b="b"/>
              <a:pathLst>
                <a:path w="146049" h="2089218" extrusionOk="0">
                  <a:moveTo>
                    <a:pt x="0" y="0"/>
                  </a:moveTo>
                  <a:lnTo>
                    <a:pt x="146049" y="0"/>
                  </a:lnTo>
                  <a:lnTo>
                    <a:pt x="146049" y="2089218"/>
                  </a:lnTo>
                  <a:lnTo>
                    <a:pt x="0" y="2089218"/>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3"/>
            <p:cNvSpPr txBox="1"/>
            <p:nvPr/>
          </p:nvSpPr>
          <p:spPr>
            <a:xfrm>
              <a:off x="0" y="-28575"/>
              <a:ext cx="146049" cy="2117793"/>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4"/>
          <p:cNvGrpSpPr/>
          <p:nvPr/>
        </p:nvGrpSpPr>
        <p:grpSpPr>
          <a:xfrm>
            <a:off x="1397788" y="1158851"/>
            <a:ext cx="13537411" cy="2293976"/>
            <a:chOff x="0" y="0"/>
            <a:chExt cx="16356878" cy="3058633"/>
          </a:xfrm>
        </p:grpSpPr>
        <p:sp>
          <p:nvSpPr>
            <p:cNvPr id="141" name="Google Shape;141;p4"/>
            <p:cNvSpPr txBox="1"/>
            <p:nvPr/>
          </p:nvSpPr>
          <p:spPr>
            <a:xfrm>
              <a:off x="0" y="0"/>
              <a:ext cx="16356878" cy="160838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ITviec background</a:t>
              </a:r>
              <a:endParaRPr/>
            </a:p>
          </p:txBody>
        </p:sp>
        <p:sp>
          <p:nvSpPr>
            <p:cNvPr id="142" name="Google Shape;142;p4"/>
            <p:cNvSpPr txBox="1"/>
            <p:nvPr/>
          </p:nvSpPr>
          <p:spPr>
            <a:xfrm>
              <a:off x="0" y="1883354"/>
              <a:ext cx="16356878" cy="117527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ITviec is a leading platform providing job opportunities in the Information Technology (IT) field</a:t>
              </a:r>
              <a:endParaRPr/>
            </a:p>
          </p:txBody>
        </p:sp>
      </p:grpSp>
      <p:grpSp>
        <p:nvGrpSpPr>
          <p:cNvPr id="143" name="Google Shape;143;p4"/>
          <p:cNvGrpSpPr/>
          <p:nvPr/>
        </p:nvGrpSpPr>
        <p:grpSpPr>
          <a:xfrm>
            <a:off x="0" y="-108496"/>
            <a:ext cx="554528" cy="10395496"/>
            <a:chOff x="0" y="-28575"/>
            <a:chExt cx="146049" cy="2737908"/>
          </a:xfrm>
        </p:grpSpPr>
        <p:sp>
          <p:nvSpPr>
            <p:cNvPr id="144" name="Google Shape;144;p4"/>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4"/>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6" name="Google Shape;146;p4"/>
          <p:cNvGrpSpPr/>
          <p:nvPr/>
        </p:nvGrpSpPr>
        <p:grpSpPr>
          <a:xfrm>
            <a:off x="17045303" y="4015467"/>
            <a:ext cx="257535" cy="2861096"/>
            <a:chOff x="0" y="-28575"/>
            <a:chExt cx="67828" cy="753540"/>
          </a:xfrm>
        </p:grpSpPr>
        <p:sp>
          <p:nvSpPr>
            <p:cNvPr id="147" name="Google Shape;147;p4"/>
            <p:cNvSpPr/>
            <p:nvPr/>
          </p:nvSpPr>
          <p:spPr>
            <a:xfrm>
              <a:off x="0" y="0"/>
              <a:ext cx="67828" cy="724965"/>
            </a:xfrm>
            <a:custGeom>
              <a:avLst/>
              <a:gdLst/>
              <a:ahLst/>
              <a:cxnLst/>
              <a:rect l="l" t="t" r="r" b="b"/>
              <a:pathLst>
                <a:path w="67828" h="724965" extrusionOk="0">
                  <a:moveTo>
                    <a:pt x="0" y="0"/>
                  </a:moveTo>
                  <a:lnTo>
                    <a:pt x="67828" y="0"/>
                  </a:lnTo>
                  <a:lnTo>
                    <a:pt x="67828" y="724965"/>
                  </a:lnTo>
                  <a:lnTo>
                    <a:pt x="0" y="724965"/>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0" y="-28575"/>
              <a:ext cx="67828" cy="75354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49" name="Google Shape;149;p4"/>
          <p:cNvSpPr txBox="1"/>
          <p:nvPr/>
        </p:nvSpPr>
        <p:spPr>
          <a:xfrm>
            <a:off x="957040" y="573094"/>
            <a:ext cx="6497161" cy="465256"/>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Project Overview</a:t>
            </a:r>
            <a:endParaRPr/>
          </a:p>
          <a:p>
            <a:pPr marL="0" marR="0" lvl="0" indent="0" algn="l" rtl="0">
              <a:lnSpc>
                <a:spcPct val="90950"/>
              </a:lnSpc>
              <a:spcBef>
                <a:spcPts val="0"/>
              </a:spcBef>
              <a:spcAft>
                <a:spcPts val="0"/>
              </a:spcAft>
              <a:buNone/>
            </a:pPr>
            <a:endParaRPr sz="2000">
              <a:solidFill>
                <a:srgbClr val="000000"/>
              </a:solidFill>
              <a:latin typeface="Arial"/>
              <a:ea typeface="Arial"/>
              <a:cs typeface="Arial"/>
              <a:sym typeface="Arial"/>
            </a:endParaRPr>
          </a:p>
        </p:txBody>
      </p:sp>
      <p:cxnSp>
        <p:nvCxnSpPr>
          <p:cNvPr id="150" name="Google Shape;150;p4"/>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151" name="Google Shape;151;p4"/>
          <p:cNvPicPr preferRelativeResize="0"/>
          <p:nvPr/>
        </p:nvPicPr>
        <p:blipFill rotWithShape="1">
          <a:blip r:embed="rId3">
            <a:alphaModFix/>
          </a:blip>
          <a:srcRect/>
          <a:stretch/>
        </p:blipFill>
        <p:spPr>
          <a:xfrm>
            <a:off x="11048999" y="4137826"/>
            <a:ext cx="5996303" cy="2855531"/>
          </a:xfrm>
          <a:prstGeom prst="rect">
            <a:avLst/>
          </a:prstGeom>
          <a:noFill/>
          <a:ln>
            <a:noFill/>
          </a:ln>
        </p:spPr>
      </p:pic>
      <p:sp>
        <p:nvSpPr>
          <p:cNvPr id="152" name="Google Shape;152;p4"/>
          <p:cNvSpPr txBox="1"/>
          <p:nvPr/>
        </p:nvSpPr>
        <p:spPr>
          <a:xfrm>
            <a:off x="1382548" y="3826653"/>
            <a:ext cx="8371052" cy="335136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a:solidFill>
                  <a:schemeClr val="dk1"/>
                </a:solidFill>
                <a:latin typeface="Arial"/>
                <a:ea typeface="Arial"/>
                <a:cs typeface="Arial"/>
                <a:sym typeface="Arial"/>
              </a:rPr>
              <a:t>This platform is designed to help users, especially developers, develop their careers effectively. Users can easily search for jobs on ITViec according to many different criteria such as skills, job titles and companies. In addition, ITViec also provides many useful resources to support job seekers and self-development.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5"/>
          <p:cNvPicPr preferRelativeResize="0"/>
          <p:nvPr/>
        </p:nvPicPr>
        <p:blipFill rotWithShape="1">
          <a:blip r:embed="rId3">
            <a:alphaModFix/>
          </a:blip>
          <a:srcRect t="29625" b="29626"/>
          <a:stretch/>
        </p:blipFill>
        <p:spPr>
          <a:xfrm>
            <a:off x="1397789" y="4123963"/>
            <a:ext cx="4503455" cy="2752600"/>
          </a:xfrm>
          <a:prstGeom prst="rect">
            <a:avLst/>
          </a:prstGeom>
          <a:noFill/>
          <a:ln>
            <a:noFill/>
          </a:ln>
        </p:spPr>
      </p:pic>
      <p:pic>
        <p:nvPicPr>
          <p:cNvPr id="158" name="Google Shape;158;p5"/>
          <p:cNvPicPr preferRelativeResize="0"/>
          <p:nvPr/>
        </p:nvPicPr>
        <p:blipFill rotWithShape="1">
          <a:blip r:embed="rId4">
            <a:alphaModFix/>
          </a:blip>
          <a:srcRect t="49444" b="9806"/>
          <a:stretch/>
        </p:blipFill>
        <p:spPr>
          <a:xfrm>
            <a:off x="7141394" y="4123963"/>
            <a:ext cx="4503455" cy="2752600"/>
          </a:xfrm>
          <a:prstGeom prst="rect">
            <a:avLst/>
          </a:prstGeom>
          <a:noFill/>
          <a:ln>
            <a:noFill/>
          </a:ln>
        </p:spPr>
      </p:pic>
      <p:pic>
        <p:nvPicPr>
          <p:cNvPr id="159" name="Google Shape;159;p5"/>
          <p:cNvPicPr preferRelativeResize="0"/>
          <p:nvPr/>
        </p:nvPicPr>
        <p:blipFill rotWithShape="1">
          <a:blip r:embed="rId5">
            <a:alphaModFix/>
          </a:blip>
          <a:srcRect t="4158" b="4158"/>
          <a:stretch/>
        </p:blipFill>
        <p:spPr>
          <a:xfrm>
            <a:off x="12541847" y="4123963"/>
            <a:ext cx="4503455" cy="2752600"/>
          </a:xfrm>
          <a:prstGeom prst="rect">
            <a:avLst/>
          </a:prstGeom>
          <a:noFill/>
          <a:ln>
            <a:noFill/>
          </a:ln>
        </p:spPr>
      </p:pic>
      <p:grpSp>
        <p:nvGrpSpPr>
          <p:cNvPr id="160" name="Google Shape;160;p5"/>
          <p:cNvGrpSpPr/>
          <p:nvPr/>
        </p:nvGrpSpPr>
        <p:grpSpPr>
          <a:xfrm>
            <a:off x="1432056" y="7164782"/>
            <a:ext cx="4892544" cy="1519825"/>
            <a:chOff x="0" y="-66675"/>
            <a:chExt cx="5958918" cy="2026433"/>
          </a:xfrm>
        </p:grpSpPr>
        <p:sp>
          <p:nvSpPr>
            <p:cNvPr id="161" name="Google Shape;161;p5"/>
            <p:cNvSpPr txBox="1"/>
            <p:nvPr/>
          </p:nvSpPr>
          <p:spPr>
            <a:xfrm>
              <a:off x="0" y="-66675"/>
              <a:ext cx="5958918" cy="1589923"/>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Content-Based Similarity</a:t>
              </a:r>
              <a:endParaRPr/>
            </a:p>
          </p:txBody>
        </p:sp>
        <p:sp>
          <p:nvSpPr>
            <p:cNvPr id="162" name="Google Shape;162;p5"/>
            <p:cNvSpPr txBox="1"/>
            <p:nvPr/>
          </p:nvSpPr>
          <p:spPr>
            <a:xfrm>
              <a:off x="0" y="882158"/>
              <a:ext cx="5958900" cy="1077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a:t>T</a:t>
              </a:r>
              <a:r>
                <a:rPr lang="en-US" sz="2100" u="none">
                  <a:solidFill>
                    <a:srgbClr val="000000"/>
                  </a:solidFill>
                  <a:latin typeface="Arial"/>
                  <a:ea typeface="Arial"/>
                  <a:cs typeface="Arial"/>
                  <a:sym typeface="Arial"/>
                </a:rPr>
                <a:t>o suggest similar companies based on description content.</a:t>
              </a:r>
              <a:endParaRPr/>
            </a:p>
          </p:txBody>
        </p:sp>
      </p:grpSp>
      <p:grpSp>
        <p:nvGrpSpPr>
          <p:cNvPr id="163" name="Google Shape;163;p5"/>
          <p:cNvGrpSpPr/>
          <p:nvPr/>
        </p:nvGrpSpPr>
        <p:grpSpPr>
          <a:xfrm>
            <a:off x="7141394" y="7171925"/>
            <a:ext cx="4760990" cy="1487041"/>
            <a:chOff x="0" y="-57150"/>
            <a:chExt cx="6347987" cy="1982720"/>
          </a:xfrm>
        </p:grpSpPr>
        <p:sp>
          <p:nvSpPr>
            <p:cNvPr id="164" name="Google Shape;164;p5"/>
            <p:cNvSpPr txBox="1"/>
            <p:nvPr/>
          </p:nvSpPr>
          <p:spPr>
            <a:xfrm>
              <a:off x="0" y="-57150"/>
              <a:ext cx="6347987" cy="665035"/>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US" sz="3049">
                  <a:solidFill>
                    <a:srgbClr val="000000"/>
                  </a:solidFill>
                  <a:latin typeface="Faustina"/>
                  <a:ea typeface="Faustina"/>
                  <a:cs typeface="Faustina"/>
                  <a:sym typeface="Faustina"/>
                </a:rPr>
                <a:t>Recommend Classification</a:t>
              </a:r>
              <a:endParaRPr/>
            </a:p>
          </p:txBody>
        </p:sp>
        <p:sp>
          <p:nvSpPr>
            <p:cNvPr id="165" name="Google Shape;165;p5"/>
            <p:cNvSpPr txBox="1"/>
            <p:nvPr/>
          </p:nvSpPr>
          <p:spPr>
            <a:xfrm>
              <a:off x="0" y="882208"/>
              <a:ext cx="6347987" cy="104336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u="none">
                  <a:solidFill>
                    <a:srgbClr val="000000"/>
                  </a:solidFill>
                  <a:latin typeface="Arial"/>
                  <a:ea typeface="Arial"/>
                  <a:cs typeface="Arial"/>
                  <a:sym typeface="Arial"/>
                </a:rPr>
                <a:t>To predict the possibility of "Recommend“ for a company</a:t>
              </a:r>
              <a:endParaRPr/>
            </a:p>
          </p:txBody>
        </p:sp>
      </p:grpSp>
      <p:grpSp>
        <p:nvGrpSpPr>
          <p:cNvPr id="166" name="Google Shape;166;p5"/>
          <p:cNvGrpSpPr/>
          <p:nvPr/>
        </p:nvGrpSpPr>
        <p:grpSpPr>
          <a:xfrm>
            <a:off x="12541847" y="7164782"/>
            <a:ext cx="4469189" cy="1548448"/>
            <a:chOff x="0" y="-66675"/>
            <a:chExt cx="5958918" cy="2064597"/>
          </a:xfrm>
        </p:grpSpPr>
        <p:sp>
          <p:nvSpPr>
            <p:cNvPr id="167" name="Google Shape;167;p5"/>
            <p:cNvSpPr txBox="1"/>
            <p:nvPr/>
          </p:nvSpPr>
          <p:spPr>
            <a:xfrm>
              <a:off x="0" y="-66675"/>
              <a:ext cx="5958918"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Deployment (demo)</a:t>
              </a:r>
              <a:endParaRPr/>
            </a:p>
          </p:txBody>
        </p:sp>
        <p:sp>
          <p:nvSpPr>
            <p:cNvPr id="168" name="Google Shape;168;p5"/>
            <p:cNvSpPr txBox="1"/>
            <p:nvPr/>
          </p:nvSpPr>
          <p:spPr>
            <a:xfrm>
              <a:off x="0" y="954560"/>
              <a:ext cx="5958918" cy="104336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a:solidFill>
                    <a:srgbClr val="000000"/>
                  </a:solidFill>
                  <a:latin typeface="Arial"/>
                  <a:ea typeface="Arial"/>
                  <a:cs typeface="Arial"/>
                  <a:sym typeface="Arial"/>
                </a:rPr>
                <a:t>To de</a:t>
              </a:r>
              <a:r>
                <a:rPr lang="en-US" sz="2100" u="none">
                  <a:solidFill>
                    <a:srgbClr val="000000"/>
                  </a:solidFill>
                  <a:latin typeface="Arial"/>
                  <a:ea typeface="Arial"/>
                  <a:cs typeface="Arial"/>
                  <a:sym typeface="Arial"/>
                </a:rPr>
                <a:t>velop user-friendly and logical interfaces</a:t>
              </a:r>
              <a:endParaRPr/>
            </a:p>
          </p:txBody>
        </p:sp>
      </p:grpSp>
      <p:grpSp>
        <p:nvGrpSpPr>
          <p:cNvPr id="169" name="Google Shape;169;p5"/>
          <p:cNvGrpSpPr/>
          <p:nvPr/>
        </p:nvGrpSpPr>
        <p:grpSpPr>
          <a:xfrm>
            <a:off x="1397789" y="1158851"/>
            <a:ext cx="12267658" cy="1835376"/>
            <a:chOff x="0" y="0"/>
            <a:chExt cx="16356878" cy="2447167"/>
          </a:xfrm>
        </p:grpSpPr>
        <p:sp>
          <p:nvSpPr>
            <p:cNvPr id="170" name="Google Shape;170;p5"/>
            <p:cNvSpPr txBox="1"/>
            <p:nvPr/>
          </p:nvSpPr>
          <p:spPr>
            <a:xfrm>
              <a:off x="0" y="0"/>
              <a:ext cx="16356878" cy="160838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Objectives</a:t>
              </a:r>
              <a:endParaRPr/>
            </a:p>
          </p:txBody>
        </p:sp>
        <p:sp>
          <p:nvSpPr>
            <p:cNvPr id="171" name="Google Shape;171;p5"/>
            <p:cNvSpPr txBox="1"/>
            <p:nvPr/>
          </p:nvSpPr>
          <p:spPr>
            <a:xfrm>
              <a:off x="0" y="1883353"/>
              <a:ext cx="16356878" cy="56381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There are 3 main objectives in this project</a:t>
              </a:r>
              <a:endParaRPr/>
            </a:p>
          </p:txBody>
        </p:sp>
      </p:grpSp>
      <p:grpSp>
        <p:nvGrpSpPr>
          <p:cNvPr id="172" name="Google Shape;172;p5"/>
          <p:cNvGrpSpPr/>
          <p:nvPr/>
        </p:nvGrpSpPr>
        <p:grpSpPr>
          <a:xfrm>
            <a:off x="0" y="-108496"/>
            <a:ext cx="554528" cy="10395496"/>
            <a:chOff x="0" y="-28575"/>
            <a:chExt cx="146049" cy="2737908"/>
          </a:xfrm>
        </p:grpSpPr>
        <p:sp>
          <p:nvSpPr>
            <p:cNvPr id="173" name="Google Shape;173;p5"/>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5"/>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5" name="Google Shape;175;p5"/>
          <p:cNvGrpSpPr/>
          <p:nvPr/>
        </p:nvGrpSpPr>
        <p:grpSpPr>
          <a:xfrm>
            <a:off x="5901245" y="4015467"/>
            <a:ext cx="257535" cy="2861096"/>
            <a:chOff x="0" y="-28575"/>
            <a:chExt cx="67828" cy="753540"/>
          </a:xfrm>
        </p:grpSpPr>
        <p:sp>
          <p:nvSpPr>
            <p:cNvPr id="176" name="Google Shape;176;p5"/>
            <p:cNvSpPr/>
            <p:nvPr/>
          </p:nvSpPr>
          <p:spPr>
            <a:xfrm>
              <a:off x="0" y="0"/>
              <a:ext cx="67828" cy="724965"/>
            </a:xfrm>
            <a:custGeom>
              <a:avLst/>
              <a:gdLst/>
              <a:ahLst/>
              <a:cxnLst/>
              <a:rect l="l" t="t" r="r" b="b"/>
              <a:pathLst>
                <a:path w="67828" h="724965" extrusionOk="0">
                  <a:moveTo>
                    <a:pt x="0" y="0"/>
                  </a:moveTo>
                  <a:lnTo>
                    <a:pt x="67828" y="0"/>
                  </a:lnTo>
                  <a:lnTo>
                    <a:pt x="67828" y="724965"/>
                  </a:lnTo>
                  <a:lnTo>
                    <a:pt x="0" y="724965"/>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5"/>
            <p:cNvSpPr txBox="1"/>
            <p:nvPr/>
          </p:nvSpPr>
          <p:spPr>
            <a:xfrm>
              <a:off x="0" y="-28575"/>
              <a:ext cx="67828" cy="75354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8" name="Google Shape;178;p5"/>
          <p:cNvGrpSpPr/>
          <p:nvPr/>
        </p:nvGrpSpPr>
        <p:grpSpPr>
          <a:xfrm>
            <a:off x="11644849" y="4015467"/>
            <a:ext cx="257535" cy="2861096"/>
            <a:chOff x="0" y="-28575"/>
            <a:chExt cx="67828" cy="753540"/>
          </a:xfrm>
        </p:grpSpPr>
        <p:sp>
          <p:nvSpPr>
            <p:cNvPr id="179" name="Google Shape;179;p5"/>
            <p:cNvSpPr/>
            <p:nvPr/>
          </p:nvSpPr>
          <p:spPr>
            <a:xfrm>
              <a:off x="0" y="0"/>
              <a:ext cx="67828" cy="724965"/>
            </a:xfrm>
            <a:custGeom>
              <a:avLst/>
              <a:gdLst/>
              <a:ahLst/>
              <a:cxnLst/>
              <a:rect l="l" t="t" r="r" b="b"/>
              <a:pathLst>
                <a:path w="67828" h="724965" extrusionOk="0">
                  <a:moveTo>
                    <a:pt x="0" y="0"/>
                  </a:moveTo>
                  <a:lnTo>
                    <a:pt x="67828" y="0"/>
                  </a:lnTo>
                  <a:lnTo>
                    <a:pt x="67828" y="724965"/>
                  </a:lnTo>
                  <a:lnTo>
                    <a:pt x="0" y="724965"/>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5"/>
            <p:cNvSpPr txBox="1"/>
            <p:nvPr/>
          </p:nvSpPr>
          <p:spPr>
            <a:xfrm>
              <a:off x="0" y="-28575"/>
              <a:ext cx="67828" cy="75354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1" name="Google Shape;181;p5"/>
          <p:cNvGrpSpPr/>
          <p:nvPr/>
        </p:nvGrpSpPr>
        <p:grpSpPr>
          <a:xfrm>
            <a:off x="17045303" y="4015467"/>
            <a:ext cx="257535" cy="2861096"/>
            <a:chOff x="0" y="-28575"/>
            <a:chExt cx="67828" cy="753540"/>
          </a:xfrm>
        </p:grpSpPr>
        <p:sp>
          <p:nvSpPr>
            <p:cNvPr id="182" name="Google Shape;182;p5"/>
            <p:cNvSpPr/>
            <p:nvPr/>
          </p:nvSpPr>
          <p:spPr>
            <a:xfrm>
              <a:off x="0" y="0"/>
              <a:ext cx="67828" cy="724965"/>
            </a:xfrm>
            <a:custGeom>
              <a:avLst/>
              <a:gdLst/>
              <a:ahLst/>
              <a:cxnLst/>
              <a:rect l="l" t="t" r="r" b="b"/>
              <a:pathLst>
                <a:path w="67828" h="724965" extrusionOk="0">
                  <a:moveTo>
                    <a:pt x="0" y="0"/>
                  </a:moveTo>
                  <a:lnTo>
                    <a:pt x="67828" y="0"/>
                  </a:lnTo>
                  <a:lnTo>
                    <a:pt x="67828" y="724965"/>
                  </a:lnTo>
                  <a:lnTo>
                    <a:pt x="0" y="724965"/>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5"/>
            <p:cNvSpPr txBox="1"/>
            <p:nvPr/>
          </p:nvSpPr>
          <p:spPr>
            <a:xfrm>
              <a:off x="0" y="-28575"/>
              <a:ext cx="67828" cy="75354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84" name="Google Shape;184;p5"/>
          <p:cNvSpPr txBox="1"/>
          <p:nvPr/>
        </p:nvSpPr>
        <p:spPr>
          <a:xfrm>
            <a:off x="957040" y="573094"/>
            <a:ext cx="6497161" cy="465256"/>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Project Overview</a:t>
            </a:r>
            <a:endParaRPr/>
          </a:p>
          <a:p>
            <a:pPr marL="0" marR="0" lvl="0" indent="0" algn="l" rtl="0">
              <a:lnSpc>
                <a:spcPct val="90950"/>
              </a:lnSpc>
              <a:spcBef>
                <a:spcPts val="0"/>
              </a:spcBef>
              <a:spcAft>
                <a:spcPts val="0"/>
              </a:spcAft>
              <a:buNone/>
            </a:pPr>
            <a:endParaRPr sz="2000">
              <a:solidFill>
                <a:srgbClr val="000000"/>
              </a:solidFill>
              <a:latin typeface="Arial"/>
              <a:ea typeface="Arial"/>
              <a:cs typeface="Arial"/>
              <a:sym typeface="Arial"/>
            </a:endParaRPr>
          </a:p>
        </p:txBody>
      </p:sp>
      <p:cxnSp>
        <p:nvCxnSpPr>
          <p:cNvPr id="185" name="Google Shape;185;p5"/>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0" name="Google Shape;190;p6"/>
          <p:cNvGrpSpPr/>
          <p:nvPr/>
        </p:nvGrpSpPr>
        <p:grpSpPr>
          <a:xfrm>
            <a:off x="1397788" y="1158851"/>
            <a:ext cx="13537411" cy="1832311"/>
            <a:chOff x="0" y="0"/>
            <a:chExt cx="16356878" cy="2443080"/>
          </a:xfrm>
        </p:grpSpPr>
        <p:sp>
          <p:nvSpPr>
            <p:cNvPr id="191" name="Google Shape;191;p6"/>
            <p:cNvSpPr txBox="1"/>
            <p:nvPr/>
          </p:nvSpPr>
          <p:spPr>
            <a:xfrm>
              <a:off x="0" y="0"/>
              <a:ext cx="16356878" cy="1608389"/>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Dataset</a:t>
              </a:r>
              <a:endParaRPr/>
            </a:p>
          </p:txBody>
        </p:sp>
        <p:sp>
          <p:nvSpPr>
            <p:cNvPr id="192" name="Google Shape;192;p6"/>
            <p:cNvSpPr txBox="1"/>
            <p:nvPr/>
          </p:nvSpPr>
          <p:spPr>
            <a:xfrm>
              <a:off x="0" y="1883354"/>
              <a:ext cx="16356878" cy="55972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There are 3 main datasets mostly used in this project</a:t>
              </a:r>
              <a:endParaRPr/>
            </a:p>
          </p:txBody>
        </p:sp>
      </p:grpSp>
      <p:sp>
        <p:nvSpPr>
          <p:cNvPr id="193" name="Google Shape;193;p6"/>
          <p:cNvSpPr txBox="1"/>
          <p:nvPr/>
        </p:nvSpPr>
        <p:spPr>
          <a:xfrm>
            <a:off x="16478892" y="9604572"/>
            <a:ext cx="780408" cy="339692"/>
          </a:xfrm>
          <a:prstGeom prst="rect">
            <a:avLst/>
          </a:prstGeom>
          <a:noFill/>
          <a:ln>
            <a:noFill/>
          </a:ln>
        </p:spPr>
        <p:txBody>
          <a:bodyPr spcFirstLastPara="1" wrap="square" lIns="0" tIns="0" rIns="0" bIns="0" anchor="t" anchorCtr="0">
            <a:spAutoFit/>
          </a:bodyPr>
          <a:lstStyle/>
          <a:p>
            <a:pPr marL="0" marR="0" lvl="0" indent="0" algn="r" rtl="0">
              <a:lnSpc>
                <a:spcPct val="140020"/>
              </a:lnSpc>
              <a:spcBef>
                <a:spcPts val="0"/>
              </a:spcBef>
              <a:spcAft>
                <a:spcPts val="0"/>
              </a:spcAft>
              <a:buNone/>
            </a:pPr>
            <a:r>
              <a:rPr lang="en-US" sz="1999">
                <a:solidFill>
                  <a:srgbClr val="000000"/>
                </a:solidFill>
                <a:latin typeface="Arial"/>
                <a:ea typeface="Arial"/>
                <a:cs typeface="Arial"/>
                <a:sym typeface="Arial"/>
              </a:rPr>
              <a:t>04</a:t>
            </a:r>
            <a:endParaRPr/>
          </a:p>
        </p:txBody>
      </p:sp>
      <p:grpSp>
        <p:nvGrpSpPr>
          <p:cNvPr id="194" name="Google Shape;194;p6"/>
          <p:cNvGrpSpPr/>
          <p:nvPr/>
        </p:nvGrpSpPr>
        <p:grpSpPr>
          <a:xfrm>
            <a:off x="0" y="-108496"/>
            <a:ext cx="554528" cy="10395496"/>
            <a:chOff x="0" y="-28575"/>
            <a:chExt cx="146049" cy="2737908"/>
          </a:xfrm>
        </p:grpSpPr>
        <p:sp>
          <p:nvSpPr>
            <p:cNvPr id="195" name="Google Shape;195;p6"/>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6"/>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6"/>
          <p:cNvSpPr txBox="1"/>
          <p:nvPr/>
        </p:nvSpPr>
        <p:spPr>
          <a:xfrm>
            <a:off x="957040" y="573094"/>
            <a:ext cx="6497161" cy="465256"/>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Project Overview</a:t>
            </a:r>
            <a:endParaRPr/>
          </a:p>
          <a:p>
            <a:pPr marL="0" marR="0" lvl="0" indent="0" algn="l" rtl="0">
              <a:lnSpc>
                <a:spcPct val="90950"/>
              </a:lnSpc>
              <a:spcBef>
                <a:spcPts val="0"/>
              </a:spcBef>
              <a:spcAft>
                <a:spcPts val="0"/>
              </a:spcAft>
              <a:buNone/>
            </a:pPr>
            <a:endParaRPr sz="2000">
              <a:solidFill>
                <a:srgbClr val="000000"/>
              </a:solidFill>
              <a:latin typeface="Arial"/>
              <a:ea typeface="Arial"/>
              <a:cs typeface="Arial"/>
              <a:sym typeface="Arial"/>
            </a:endParaRPr>
          </a:p>
        </p:txBody>
      </p:sp>
      <p:cxnSp>
        <p:nvCxnSpPr>
          <p:cNvPr id="198" name="Google Shape;198;p6"/>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grpSp>
        <p:nvGrpSpPr>
          <p:cNvPr id="199" name="Google Shape;199;p6"/>
          <p:cNvGrpSpPr/>
          <p:nvPr/>
        </p:nvGrpSpPr>
        <p:grpSpPr>
          <a:xfrm>
            <a:off x="1397788" y="3721786"/>
            <a:ext cx="5017445" cy="4663440"/>
            <a:chOff x="1397788" y="3729406"/>
            <a:chExt cx="5017445" cy="4690694"/>
          </a:xfrm>
        </p:grpSpPr>
        <p:sp>
          <p:nvSpPr>
            <p:cNvPr id="200" name="Google Shape;200;p6"/>
            <p:cNvSpPr/>
            <p:nvPr/>
          </p:nvSpPr>
          <p:spPr>
            <a:xfrm>
              <a:off x="1397788" y="3729406"/>
              <a:ext cx="5017445" cy="4690694"/>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1" name="Google Shape;201;p6"/>
            <p:cNvGrpSpPr/>
            <p:nvPr/>
          </p:nvGrpSpPr>
          <p:grpSpPr>
            <a:xfrm>
              <a:off x="1828362" y="3940571"/>
              <a:ext cx="4191438" cy="821929"/>
              <a:chOff x="0" y="-28575"/>
              <a:chExt cx="1109790" cy="561025"/>
            </a:xfrm>
          </p:grpSpPr>
          <p:sp>
            <p:nvSpPr>
              <p:cNvPr id="202" name="Google Shape;202;p6"/>
              <p:cNvSpPr/>
              <p:nvPr/>
            </p:nvSpPr>
            <p:spPr>
              <a:xfrm>
                <a:off x="0" y="0"/>
                <a:ext cx="1109790" cy="532450"/>
              </a:xfrm>
              <a:custGeom>
                <a:avLst/>
                <a:gdLst/>
                <a:ahLst/>
                <a:cxnLst/>
                <a:rect l="l" t="t" r="r" b="b"/>
                <a:pathLst>
                  <a:path w="1109790" h="532450" extrusionOk="0">
                    <a:moveTo>
                      <a:pt x="34071" y="0"/>
                    </a:moveTo>
                    <a:lnTo>
                      <a:pt x="1075718" y="0"/>
                    </a:lnTo>
                    <a:cubicBezTo>
                      <a:pt x="1084754" y="0"/>
                      <a:pt x="1093421" y="3590"/>
                      <a:pt x="1099810" y="9979"/>
                    </a:cubicBezTo>
                    <a:cubicBezTo>
                      <a:pt x="1106200" y="16369"/>
                      <a:pt x="1109790" y="25035"/>
                      <a:pt x="1109790" y="34071"/>
                    </a:cubicBezTo>
                    <a:lnTo>
                      <a:pt x="1109790" y="498379"/>
                    </a:lnTo>
                    <a:cubicBezTo>
                      <a:pt x="1109790" y="517196"/>
                      <a:pt x="1094535" y="532450"/>
                      <a:pt x="1075718" y="532450"/>
                    </a:cubicBezTo>
                    <a:lnTo>
                      <a:pt x="34071" y="532450"/>
                    </a:lnTo>
                    <a:cubicBezTo>
                      <a:pt x="15254" y="532450"/>
                      <a:pt x="0" y="517196"/>
                      <a:pt x="0" y="498379"/>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03" name="Google Shape;203;p6"/>
              <p:cNvSpPr txBox="1"/>
              <p:nvPr/>
            </p:nvSpPr>
            <p:spPr>
              <a:xfrm>
                <a:off x="0" y="-28575"/>
                <a:ext cx="1109790" cy="561025"/>
              </a:xfrm>
              <a:prstGeom prst="rect">
                <a:avLst/>
              </a:prstGeom>
              <a:noFill/>
              <a:ln>
                <a:noFill/>
              </a:ln>
            </p:spPr>
            <p:txBody>
              <a:bodyPr spcFirstLastPara="1" wrap="square" lIns="254000" tIns="254000" rIns="254000" bIns="254000" anchor="ctr" anchorCtr="0">
                <a:noAutofit/>
              </a:bodyPr>
              <a:lstStyle/>
              <a:p>
                <a:pPr marL="0" marR="0" lvl="0" indent="0" algn="ctr" rtl="0">
                  <a:lnSpc>
                    <a:spcPct val="95454"/>
                  </a:lnSpc>
                  <a:spcBef>
                    <a:spcPts val="0"/>
                  </a:spcBef>
                  <a:spcAft>
                    <a:spcPts val="0"/>
                  </a:spcAft>
                  <a:buNone/>
                </a:pPr>
                <a:r>
                  <a:rPr lang="en-US" sz="2200">
                    <a:solidFill>
                      <a:srgbClr val="000000"/>
                    </a:solidFill>
                    <a:latin typeface="Arial"/>
                    <a:ea typeface="Arial"/>
                    <a:cs typeface="Arial"/>
                    <a:sym typeface="Arial"/>
                  </a:rPr>
                  <a:t>Overview_Companies</a:t>
                </a:r>
                <a:endParaRPr sz="2200">
                  <a:solidFill>
                    <a:srgbClr val="000000"/>
                  </a:solidFill>
                  <a:latin typeface="Arial"/>
                  <a:ea typeface="Arial"/>
                  <a:cs typeface="Arial"/>
                  <a:sym typeface="Arial"/>
                </a:endParaRPr>
              </a:p>
            </p:txBody>
          </p:sp>
        </p:grpSp>
        <p:sp>
          <p:nvSpPr>
            <p:cNvPr id="204" name="Google Shape;204;p6"/>
            <p:cNvSpPr txBox="1"/>
            <p:nvPr/>
          </p:nvSpPr>
          <p:spPr>
            <a:xfrm>
              <a:off x="1397789" y="4804364"/>
              <a:ext cx="5017444" cy="3291391"/>
            </a:xfrm>
            <a:prstGeom prst="rect">
              <a:avLst/>
            </a:prstGeom>
            <a:noFill/>
            <a:ln>
              <a:noFill/>
            </a:ln>
          </p:spPr>
          <p:txBody>
            <a:bodyPr spcFirstLastPara="1" wrap="square" lIns="254000" tIns="254000" rIns="254000" bIns="254000" anchor="t" anchorCtr="0">
              <a:noAutofit/>
            </a:bodyPr>
            <a:lstStyle/>
            <a:p>
              <a:pPr marL="0" marR="0" lvl="0" indent="0" algn="l" rtl="0">
                <a:lnSpc>
                  <a:spcPct val="125000"/>
                </a:lnSpc>
                <a:spcBef>
                  <a:spcPts val="0"/>
                </a:spcBef>
                <a:spcAft>
                  <a:spcPts val="0"/>
                </a:spcAft>
                <a:buNone/>
              </a:pPr>
              <a:r>
                <a:rPr lang="en-US" sz="2000" dirty="0">
                  <a:solidFill>
                    <a:srgbClr val="000000"/>
                  </a:solidFill>
                  <a:latin typeface="Arial"/>
                  <a:ea typeface="Arial"/>
                  <a:cs typeface="Arial"/>
                  <a:sym typeface="Arial"/>
                </a:rPr>
                <a:t>This is main dataset for Objective 1 “Content-Based” Similarity</a:t>
              </a:r>
              <a:endParaRPr dirty="0"/>
            </a:p>
            <a:p>
              <a:pPr marL="342900" marR="0" lvl="0" indent="-342900" algn="l" rtl="0">
                <a:lnSpc>
                  <a:spcPct val="125000"/>
                </a:lnSpc>
                <a:spcBef>
                  <a:spcPts val="0"/>
                </a:spcBef>
                <a:spcAft>
                  <a:spcPts val="0"/>
                </a:spcAft>
                <a:buClr>
                  <a:srgbClr val="000000"/>
                </a:buClr>
                <a:buSzPts val="2000"/>
                <a:buFont typeface="Arial"/>
                <a:buChar char="•"/>
              </a:pPr>
              <a:r>
                <a:rPr lang="en-US" sz="2000" dirty="0">
                  <a:solidFill>
                    <a:srgbClr val="000000"/>
                  </a:solidFill>
                  <a:latin typeface="Arial"/>
                  <a:ea typeface="Arial"/>
                  <a:cs typeface="Arial"/>
                  <a:sym typeface="Arial"/>
                </a:rPr>
                <a:t>English take huge % in reviews</a:t>
              </a:r>
              <a:endParaRPr dirty="0"/>
            </a:p>
            <a:p>
              <a:pPr marL="342900" marR="0" lvl="0" indent="-342900" algn="l" rtl="0">
                <a:lnSpc>
                  <a:spcPct val="125000"/>
                </a:lnSpc>
                <a:spcBef>
                  <a:spcPts val="0"/>
                </a:spcBef>
                <a:spcAft>
                  <a:spcPts val="0"/>
                </a:spcAft>
                <a:buClr>
                  <a:srgbClr val="000000"/>
                </a:buClr>
                <a:buSzPts val="2000"/>
                <a:buFont typeface="Arial"/>
                <a:buChar char="•"/>
              </a:pPr>
              <a:r>
                <a:rPr lang="en-US" sz="2000" dirty="0">
                  <a:solidFill>
                    <a:srgbClr val="000000"/>
                  </a:solidFill>
                  <a:latin typeface="Arial"/>
                  <a:ea typeface="Arial"/>
                  <a:cs typeface="Arial"/>
                  <a:sym typeface="Arial"/>
                </a:rPr>
                <a:t>Other features beside company reviews can basically use for filter</a:t>
              </a:r>
              <a:endParaRPr dirty="0"/>
            </a:p>
          </p:txBody>
        </p:sp>
      </p:grpSp>
      <p:grpSp>
        <p:nvGrpSpPr>
          <p:cNvPr id="205" name="Google Shape;205;p6"/>
          <p:cNvGrpSpPr/>
          <p:nvPr/>
        </p:nvGrpSpPr>
        <p:grpSpPr>
          <a:xfrm>
            <a:off x="6974830" y="3721786"/>
            <a:ext cx="5017445" cy="4663440"/>
            <a:chOff x="1397788" y="3729406"/>
            <a:chExt cx="5017445" cy="4690694"/>
          </a:xfrm>
        </p:grpSpPr>
        <p:sp>
          <p:nvSpPr>
            <p:cNvPr id="206" name="Google Shape;206;p6"/>
            <p:cNvSpPr/>
            <p:nvPr/>
          </p:nvSpPr>
          <p:spPr>
            <a:xfrm>
              <a:off x="1397788" y="3729406"/>
              <a:ext cx="5017445" cy="4690694"/>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7" name="Google Shape;207;p6"/>
            <p:cNvGrpSpPr/>
            <p:nvPr/>
          </p:nvGrpSpPr>
          <p:grpSpPr>
            <a:xfrm>
              <a:off x="1828362" y="3940571"/>
              <a:ext cx="4191438" cy="821929"/>
              <a:chOff x="0" y="-28575"/>
              <a:chExt cx="1109790" cy="561025"/>
            </a:xfrm>
          </p:grpSpPr>
          <p:sp>
            <p:nvSpPr>
              <p:cNvPr id="208" name="Google Shape;208;p6"/>
              <p:cNvSpPr/>
              <p:nvPr/>
            </p:nvSpPr>
            <p:spPr>
              <a:xfrm>
                <a:off x="0" y="0"/>
                <a:ext cx="1109790" cy="532450"/>
              </a:xfrm>
              <a:custGeom>
                <a:avLst/>
                <a:gdLst/>
                <a:ahLst/>
                <a:cxnLst/>
                <a:rect l="l" t="t" r="r" b="b"/>
                <a:pathLst>
                  <a:path w="1109790" h="532450" extrusionOk="0">
                    <a:moveTo>
                      <a:pt x="34071" y="0"/>
                    </a:moveTo>
                    <a:lnTo>
                      <a:pt x="1075718" y="0"/>
                    </a:lnTo>
                    <a:cubicBezTo>
                      <a:pt x="1084754" y="0"/>
                      <a:pt x="1093421" y="3590"/>
                      <a:pt x="1099810" y="9979"/>
                    </a:cubicBezTo>
                    <a:cubicBezTo>
                      <a:pt x="1106200" y="16369"/>
                      <a:pt x="1109790" y="25035"/>
                      <a:pt x="1109790" y="34071"/>
                    </a:cubicBezTo>
                    <a:lnTo>
                      <a:pt x="1109790" y="498379"/>
                    </a:lnTo>
                    <a:cubicBezTo>
                      <a:pt x="1109790" y="517196"/>
                      <a:pt x="1094535" y="532450"/>
                      <a:pt x="1075718" y="532450"/>
                    </a:cubicBezTo>
                    <a:lnTo>
                      <a:pt x="34071" y="532450"/>
                    </a:lnTo>
                    <a:cubicBezTo>
                      <a:pt x="15254" y="532450"/>
                      <a:pt x="0" y="517196"/>
                      <a:pt x="0" y="498379"/>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09" name="Google Shape;209;p6"/>
              <p:cNvSpPr txBox="1"/>
              <p:nvPr/>
            </p:nvSpPr>
            <p:spPr>
              <a:xfrm>
                <a:off x="0" y="-28575"/>
                <a:ext cx="1109790" cy="561025"/>
              </a:xfrm>
              <a:prstGeom prst="rect">
                <a:avLst/>
              </a:prstGeom>
              <a:noFill/>
              <a:ln>
                <a:noFill/>
              </a:ln>
            </p:spPr>
            <p:txBody>
              <a:bodyPr spcFirstLastPara="1" wrap="square" lIns="254000" tIns="254000" rIns="254000" bIns="254000" anchor="ctr" anchorCtr="0">
                <a:noAutofit/>
              </a:bodyPr>
              <a:lstStyle/>
              <a:p>
                <a:pPr marL="0" marR="0" lvl="0" indent="0" algn="ctr" rtl="0">
                  <a:lnSpc>
                    <a:spcPct val="95454"/>
                  </a:lnSpc>
                  <a:spcBef>
                    <a:spcPts val="0"/>
                  </a:spcBef>
                  <a:spcAft>
                    <a:spcPts val="0"/>
                  </a:spcAft>
                  <a:buNone/>
                </a:pPr>
                <a:r>
                  <a:rPr lang="en-US" sz="2200">
                    <a:solidFill>
                      <a:srgbClr val="000000"/>
                    </a:solidFill>
                    <a:latin typeface="Arial"/>
                    <a:ea typeface="Arial"/>
                    <a:cs typeface="Arial"/>
                    <a:sym typeface="Arial"/>
                  </a:rPr>
                  <a:t>Overview_Reviews</a:t>
                </a:r>
                <a:endParaRPr sz="2200">
                  <a:solidFill>
                    <a:srgbClr val="000000"/>
                  </a:solidFill>
                  <a:latin typeface="Arial"/>
                  <a:ea typeface="Arial"/>
                  <a:cs typeface="Arial"/>
                  <a:sym typeface="Arial"/>
                </a:endParaRPr>
              </a:p>
            </p:txBody>
          </p:sp>
        </p:grpSp>
        <p:sp>
          <p:nvSpPr>
            <p:cNvPr id="210" name="Google Shape;210;p6"/>
            <p:cNvSpPr txBox="1"/>
            <p:nvPr/>
          </p:nvSpPr>
          <p:spPr>
            <a:xfrm>
              <a:off x="1397789" y="4804364"/>
              <a:ext cx="5017444" cy="3291391"/>
            </a:xfrm>
            <a:prstGeom prst="rect">
              <a:avLst/>
            </a:prstGeom>
            <a:noFill/>
            <a:ln>
              <a:noFill/>
            </a:ln>
          </p:spPr>
          <p:txBody>
            <a:bodyPr spcFirstLastPara="1" wrap="square" lIns="254000" tIns="254000" rIns="254000" bIns="254000" anchor="t" anchorCtr="0">
              <a:noAutofit/>
            </a:bodyPr>
            <a:lstStyle/>
            <a:p>
              <a:pPr marL="0" marR="0" lvl="0" indent="0" algn="l" rtl="0">
                <a:lnSpc>
                  <a:spcPct val="125000"/>
                </a:lnSpc>
                <a:spcBef>
                  <a:spcPts val="0"/>
                </a:spcBef>
                <a:spcAft>
                  <a:spcPts val="0"/>
                </a:spcAft>
                <a:buNone/>
              </a:pPr>
              <a:r>
                <a:rPr lang="en-US" sz="2000">
                  <a:solidFill>
                    <a:srgbClr val="000000"/>
                  </a:solidFill>
                  <a:latin typeface="Arial"/>
                  <a:ea typeface="Arial"/>
                  <a:cs typeface="Arial"/>
                  <a:sym typeface="Arial"/>
                </a:rPr>
                <a:t>This is supported dataset to get insight and overall scoring</a:t>
              </a:r>
              <a:endParaRPr/>
            </a:p>
          </p:txBody>
        </p:sp>
      </p:grpSp>
      <p:grpSp>
        <p:nvGrpSpPr>
          <p:cNvPr id="211" name="Google Shape;211;p6"/>
          <p:cNvGrpSpPr/>
          <p:nvPr/>
        </p:nvGrpSpPr>
        <p:grpSpPr>
          <a:xfrm>
            <a:off x="12551872" y="3721786"/>
            <a:ext cx="5017445" cy="4663440"/>
            <a:chOff x="1397788" y="3729406"/>
            <a:chExt cx="5017445" cy="4690694"/>
          </a:xfrm>
        </p:grpSpPr>
        <p:sp>
          <p:nvSpPr>
            <p:cNvPr id="212" name="Google Shape;212;p6"/>
            <p:cNvSpPr/>
            <p:nvPr/>
          </p:nvSpPr>
          <p:spPr>
            <a:xfrm>
              <a:off x="1397788" y="3729406"/>
              <a:ext cx="5017445" cy="4690694"/>
            </a:xfrm>
            <a:custGeom>
              <a:avLst/>
              <a:gdLst/>
              <a:ahLst/>
              <a:cxnLst/>
              <a:rect l="l" t="t" r="r" b="b"/>
              <a:pathLst>
                <a:path w="812800" h="812800" extrusionOk="0">
                  <a:moveTo>
                    <a:pt x="105279" y="0"/>
                  </a:moveTo>
                  <a:lnTo>
                    <a:pt x="707521" y="0"/>
                  </a:lnTo>
                  <a:cubicBezTo>
                    <a:pt x="735443" y="0"/>
                    <a:pt x="762221" y="11092"/>
                    <a:pt x="781965" y="30835"/>
                  </a:cubicBezTo>
                  <a:cubicBezTo>
                    <a:pt x="801708" y="50579"/>
                    <a:pt x="812800" y="77357"/>
                    <a:pt x="812800" y="105279"/>
                  </a:cubicBezTo>
                  <a:lnTo>
                    <a:pt x="812800" y="707521"/>
                  </a:lnTo>
                  <a:cubicBezTo>
                    <a:pt x="812800" y="735443"/>
                    <a:pt x="801708" y="762221"/>
                    <a:pt x="781965" y="781965"/>
                  </a:cubicBezTo>
                  <a:cubicBezTo>
                    <a:pt x="762221" y="801708"/>
                    <a:pt x="735443" y="812800"/>
                    <a:pt x="707521" y="812800"/>
                  </a:cubicBezTo>
                  <a:lnTo>
                    <a:pt x="105279" y="812800"/>
                  </a:lnTo>
                  <a:cubicBezTo>
                    <a:pt x="77357" y="812800"/>
                    <a:pt x="50579" y="801708"/>
                    <a:pt x="30835" y="781965"/>
                  </a:cubicBezTo>
                  <a:cubicBezTo>
                    <a:pt x="11092" y="762221"/>
                    <a:pt x="0" y="735443"/>
                    <a:pt x="0" y="707521"/>
                  </a:cubicBezTo>
                  <a:lnTo>
                    <a:pt x="0" y="105279"/>
                  </a:lnTo>
                  <a:cubicBezTo>
                    <a:pt x="0" y="77357"/>
                    <a:pt x="11092" y="50579"/>
                    <a:pt x="30835" y="30835"/>
                  </a:cubicBezTo>
                  <a:cubicBezTo>
                    <a:pt x="50579" y="11092"/>
                    <a:pt x="77357" y="0"/>
                    <a:pt x="105279" y="0"/>
                  </a:cubicBezTo>
                  <a:close/>
                </a:path>
              </a:pathLst>
            </a:custGeom>
            <a:solidFill>
              <a:srgbClr val="FFD6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6"/>
            <p:cNvGrpSpPr/>
            <p:nvPr/>
          </p:nvGrpSpPr>
          <p:grpSpPr>
            <a:xfrm>
              <a:off x="1828362" y="3940571"/>
              <a:ext cx="4191438" cy="821929"/>
              <a:chOff x="0" y="-28575"/>
              <a:chExt cx="1109790" cy="561025"/>
            </a:xfrm>
          </p:grpSpPr>
          <p:sp>
            <p:nvSpPr>
              <p:cNvPr id="214" name="Google Shape;214;p6"/>
              <p:cNvSpPr/>
              <p:nvPr/>
            </p:nvSpPr>
            <p:spPr>
              <a:xfrm>
                <a:off x="0" y="0"/>
                <a:ext cx="1109790" cy="532450"/>
              </a:xfrm>
              <a:custGeom>
                <a:avLst/>
                <a:gdLst/>
                <a:ahLst/>
                <a:cxnLst/>
                <a:rect l="l" t="t" r="r" b="b"/>
                <a:pathLst>
                  <a:path w="1109790" h="532450" extrusionOk="0">
                    <a:moveTo>
                      <a:pt x="34071" y="0"/>
                    </a:moveTo>
                    <a:lnTo>
                      <a:pt x="1075718" y="0"/>
                    </a:lnTo>
                    <a:cubicBezTo>
                      <a:pt x="1084754" y="0"/>
                      <a:pt x="1093421" y="3590"/>
                      <a:pt x="1099810" y="9979"/>
                    </a:cubicBezTo>
                    <a:cubicBezTo>
                      <a:pt x="1106200" y="16369"/>
                      <a:pt x="1109790" y="25035"/>
                      <a:pt x="1109790" y="34071"/>
                    </a:cubicBezTo>
                    <a:lnTo>
                      <a:pt x="1109790" y="498379"/>
                    </a:lnTo>
                    <a:cubicBezTo>
                      <a:pt x="1109790" y="517196"/>
                      <a:pt x="1094535" y="532450"/>
                      <a:pt x="1075718" y="532450"/>
                    </a:cubicBezTo>
                    <a:lnTo>
                      <a:pt x="34071" y="532450"/>
                    </a:lnTo>
                    <a:cubicBezTo>
                      <a:pt x="15254" y="532450"/>
                      <a:pt x="0" y="517196"/>
                      <a:pt x="0" y="498379"/>
                    </a:cubicBezTo>
                    <a:lnTo>
                      <a:pt x="0" y="34071"/>
                    </a:lnTo>
                    <a:cubicBezTo>
                      <a:pt x="0" y="15254"/>
                      <a:pt x="15254" y="0"/>
                      <a:pt x="34071" y="0"/>
                    </a:cubicBezTo>
                    <a:close/>
                  </a:path>
                </a:pathLst>
              </a:custGeom>
              <a:solidFill>
                <a:srgbClr val="FFEF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15" name="Google Shape;215;p6"/>
              <p:cNvSpPr txBox="1"/>
              <p:nvPr/>
            </p:nvSpPr>
            <p:spPr>
              <a:xfrm>
                <a:off x="0" y="-28575"/>
                <a:ext cx="1109790" cy="561025"/>
              </a:xfrm>
              <a:prstGeom prst="rect">
                <a:avLst/>
              </a:prstGeom>
              <a:noFill/>
              <a:ln>
                <a:noFill/>
              </a:ln>
            </p:spPr>
            <p:txBody>
              <a:bodyPr spcFirstLastPara="1" wrap="square" lIns="254000" tIns="254000" rIns="254000" bIns="254000" anchor="ctr" anchorCtr="0">
                <a:noAutofit/>
              </a:bodyPr>
              <a:lstStyle/>
              <a:p>
                <a:pPr marL="0" marR="0" lvl="0" indent="0" algn="ctr" rtl="0">
                  <a:lnSpc>
                    <a:spcPct val="95454"/>
                  </a:lnSpc>
                  <a:spcBef>
                    <a:spcPts val="0"/>
                  </a:spcBef>
                  <a:spcAft>
                    <a:spcPts val="0"/>
                  </a:spcAft>
                  <a:buNone/>
                </a:pPr>
                <a:r>
                  <a:rPr lang="en-US" sz="2200">
                    <a:solidFill>
                      <a:srgbClr val="000000"/>
                    </a:solidFill>
                    <a:latin typeface="Arial"/>
                    <a:ea typeface="Arial"/>
                    <a:cs typeface="Arial"/>
                    <a:sym typeface="Arial"/>
                  </a:rPr>
                  <a:t>Reviews</a:t>
                </a:r>
                <a:endParaRPr/>
              </a:p>
            </p:txBody>
          </p:sp>
        </p:grpSp>
        <p:sp>
          <p:nvSpPr>
            <p:cNvPr id="216" name="Google Shape;216;p6"/>
            <p:cNvSpPr txBox="1"/>
            <p:nvPr/>
          </p:nvSpPr>
          <p:spPr>
            <a:xfrm>
              <a:off x="1397789" y="4804364"/>
              <a:ext cx="5017444" cy="3291391"/>
            </a:xfrm>
            <a:prstGeom prst="rect">
              <a:avLst/>
            </a:prstGeom>
            <a:noFill/>
            <a:ln>
              <a:noFill/>
            </a:ln>
          </p:spPr>
          <p:txBody>
            <a:bodyPr spcFirstLastPara="1" wrap="square" lIns="254000" tIns="254000" rIns="254000" bIns="254000" anchor="t" anchorCtr="0">
              <a:noAutofit/>
            </a:bodyPr>
            <a:lstStyle/>
            <a:p>
              <a:pPr marL="0" marR="0" lvl="0" indent="0" algn="l" rtl="0">
                <a:lnSpc>
                  <a:spcPct val="125000"/>
                </a:lnSpc>
                <a:spcBef>
                  <a:spcPts val="0"/>
                </a:spcBef>
                <a:spcAft>
                  <a:spcPts val="0"/>
                </a:spcAft>
                <a:buNone/>
              </a:pPr>
              <a:r>
                <a:rPr lang="en-US" sz="2000">
                  <a:solidFill>
                    <a:srgbClr val="000000"/>
                  </a:solidFill>
                  <a:latin typeface="Arial"/>
                  <a:ea typeface="Arial"/>
                  <a:cs typeface="Arial"/>
                  <a:sym typeface="Arial"/>
                </a:rPr>
                <a:t>This is main dataset for Objective 2 “Recommend or Not”, including….</a:t>
              </a:r>
              <a:endParaRPr/>
            </a:p>
            <a:p>
              <a:pPr marL="342900" marR="0" lvl="0" indent="-342900" algn="l" rtl="0">
                <a:lnSpc>
                  <a:spcPct val="12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12 columns</a:t>
              </a:r>
              <a:endParaRPr/>
            </a:p>
            <a:p>
              <a:pPr marL="342900" marR="0" lvl="0" indent="-342900" algn="l" rtl="0">
                <a:lnSpc>
                  <a:spcPct val="12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8416 entries</a:t>
              </a:r>
              <a:endParaRPr/>
            </a:p>
            <a:p>
              <a:pPr marL="342900" marR="0" lvl="0" indent="-342900" algn="l" rtl="0">
                <a:lnSpc>
                  <a:spcPct val="12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2 Reviews in text: “What I liked” &amp; “Suggestion for Improvement”</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7"/>
          <p:cNvCxnSpPr/>
          <p:nvPr/>
        </p:nvCxnSpPr>
        <p:spPr>
          <a:xfrm>
            <a:off x="1650012" y="6077327"/>
            <a:ext cx="3840928" cy="0"/>
          </a:xfrm>
          <a:prstGeom prst="straightConnector1">
            <a:avLst/>
          </a:prstGeom>
          <a:noFill/>
          <a:ln w="28575" cap="flat" cmpd="sng">
            <a:solidFill>
              <a:srgbClr val="FFBF32"/>
            </a:solidFill>
            <a:prstDash val="solid"/>
            <a:round/>
            <a:headEnd type="none" w="sm" len="sm"/>
            <a:tailEnd type="none" w="sm" len="sm"/>
          </a:ln>
        </p:spPr>
      </p:cxnSp>
      <p:cxnSp>
        <p:nvCxnSpPr>
          <p:cNvPr id="222" name="Google Shape;222;p7"/>
          <p:cNvCxnSpPr/>
          <p:nvPr/>
        </p:nvCxnSpPr>
        <p:spPr>
          <a:xfrm>
            <a:off x="5738272" y="6077327"/>
            <a:ext cx="3769347" cy="0"/>
          </a:xfrm>
          <a:prstGeom prst="straightConnector1">
            <a:avLst/>
          </a:prstGeom>
          <a:noFill/>
          <a:ln w="28575" cap="flat" cmpd="sng">
            <a:solidFill>
              <a:srgbClr val="FFBF32"/>
            </a:solidFill>
            <a:prstDash val="solid"/>
            <a:round/>
            <a:headEnd type="none" w="sm" len="sm"/>
            <a:tailEnd type="none" w="sm" len="sm"/>
          </a:ln>
        </p:spPr>
      </p:cxnSp>
      <p:cxnSp>
        <p:nvCxnSpPr>
          <p:cNvPr id="223" name="Google Shape;223;p7"/>
          <p:cNvCxnSpPr/>
          <p:nvPr/>
        </p:nvCxnSpPr>
        <p:spPr>
          <a:xfrm>
            <a:off x="9754951" y="6077327"/>
            <a:ext cx="3816513" cy="0"/>
          </a:xfrm>
          <a:prstGeom prst="straightConnector1">
            <a:avLst/>
          </a:prstGeom>
          <a:noFill/>
          <a:ln w="28575" cap="flat" cmpd="sng">
            <a:solidFill>
              <a:srgbClr val="FFBF32"/>
            </a:solidFill>
            <a:prstDash val="solid"/>
            <a:round/>
            <a:headEnd type="none" w="sm" len="sm"/>
            <a:tailEnd type="none" w="sm" len="sm"/>
          </a:ln>
        </p:spPr>
      </p:cxnSp>
      <p:grpSp>
        <p:nvGrpSpPr>
          <p:cNvPr id="224" name="Google Shape;224;p7"/>
          <p:cNvGrpSpPr/>
          <p:nvPr/>
        </p:nvGrpSpPr>
        <p:grpSpPr>
          <a:xfrm>
            <a:off x="1402680" y="5953661"/>
            <a:ext cx="247332" cy="247332"/>
            <a:chOff x="0" y="0"/>
            <a:chExt cx="812800" cy="812800"/>
          </a:xfrm>
        </p:grpSpPr>
        <p:sp>
          <p:nvSpPr>
            <p:cNvPr id="225" name="Google Shape;22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7" name="Google Shape;227;p7"/>
          <p:cNvGrpSpPr/>
          <p:nvPr/>
        </p:nvGrpSpPr>
        <p:grpSpPr>
          <a:xfrm>
            <a:off x="5490940" y="5953661"/>
            <a:ext cx="247332" cy="247332"/>
            <a:chOff x="0" y="0"/>
            <a:chExt cx="812800" cy="812800"/>
          </a:xfrm>
        </p:grpSpPr>
        <p:sp>
          <p:nvSpPr>
            <p:cNvPr id="228" name="Google Shape;22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7"/>
          <p:cNvGrpSpPr/>
          <p:nvPr/>
        </p:nvGrpSpPr>
        <p:grpSpPr>
          <a:xfrm>
            <a:off x="9507619" y="5953661"/>
            <a:ext cx="247332" cy="247332"/>
            <a:chOff x="0" y="0"/>
            <a:chExt cx="812800" cy="812800"/>
          </a:xfrm>
        </p:grpSpPr>
        <p:sp>
          <p:nvSpPr>
            <p:cNvPr id="231" name="Google Shape;23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3" name="Google Shape;233;p7"/>
          <p:cNvGrpSpPr/>
          <p:nvPr/>
        </p:nvGrpSpPr>
        <p:grpSpPr>
          <a:xfrm>
            <a:off x="13571464" y="5953661"/>
            <a:ext cx="247332" cy="247332"/>
            <a:chOff x="0" y="0"/>
            <a:chExt cx="812800" cy="812800"/>
          </a:xfrm>
        </p:grpSpPr>
        <p:sp>
          <p:nvSpPr>
            <p:cNvPr id="234" name="Google Shape;23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4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6" name="Google Shape;236;p7"/>
          <p:cNvGrpSpPr/>
          <p:nvPr/>
        </p:nvGrpSpPr>
        <p:grpSpPr>
          <a:xfrm>
            <a:off x="1402680" y="2312575"/>
            <a:ext cx="16047120" cy="1983686"/>
            <a:chOff x="0" y="0"/>
            <a:chExt cx="14476465" cy="2644915"/>
          </a:xfrm>
        </p:grpSpPr>
        <p:sp>
          <p:nvSpPr>
            <p:cNvPr id="237" name="Google Shape;237;p7"/>
            <p:cNvSpPr txBox="1"/>
            <p:nvPr/>
          </p:nvSpPr>
          <p:spPr>
            <a:xfrm>
              <a:off x="0" y="0"/>
              <a:ext cx="14476465" cy="160839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3. Recommend or Not Classification</a:t>
              </a:r>
              <a:endParaRPr/>
            </a:p>
          </p:txBody>
        </p:sp>
        <p:sp>
          <p:nvSpPr>
            <p:cNvPr id="238" name="Google Shape;238;p7"/>
            <p:cNvSpPr txBox="1"/>
            <p:nvPr/>
          </p:nvSpPr>
          <p:spPr>
            <a:xfrm>
              <a:off x="0" y="2081101"/>
              <a:ext cx="14476465" cy="56381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a:solidFill>
                    <a:srgbClr val="000000"/>
                  </a:solidFill>
                  <a:latin typeface="Arial"/>
                  <a:ea typeface="Arial"/>
                  <a:cs typeface="Arial"/>
                  <a:sym typeface="Arial"/>
                </a:rPr>
                <a:t>Detail of Progress</a:t>
              </a:r>
              <a:endParaRPr/>
            </a:p>
          </p:txBody>
        </p:sp>
      </p:grpSp>
      <p:grpSp>
        <p:nvGrpSpPr>
          <p:cNvPr id="239" name="Google Shape;239;p7"/>
          <p:cNvGrpSpPr/>
          <p:nvPr/>
        </p:nvGrpSpPr>
        <p:grpSpPr>
          <a:xfrm>
            <a:off x="1397789" y="6422066"/>
            <a:ext cx="3556113" cy="1990544"/>
            <a:chOff x="-6521" y="-66675"/>
            <a:chExt cx="4741484" cy="2654058"/>
          </a:xfrm>
        </p:grpSpPr>
        <p:sp>
          <p:nvSpPr>
            <p:cNvPr id="240" name="Google Shape;240;p7"/>
            <p:cNvSpPr txBox="1"/>
            <p:nvPr/>
          </p:nvSpPr>
          <p:spPr>
            <a:xfrm>
              <a:off x="-6521" y="1607970"/>
              <a:ext cx="4734963" cy="979413"/>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Reviews</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Company</a:t>
              </a:r>
              <a:endParaRPr/>
            </a:p>
          </p:txBody>
        </p:sp>
        <p:sp>
          <p:nvSpPr>
            <p:cNvPr id="241" name="Google Shape;241;p7"/>
            <p:cNvSpPr txBox="1"/>
            <p:nvPr/>
          </p:nvSpPr>
          <p:spPr>
            <a:xfrm>
              <a:off x="0" y="-66675"/>
              <a:ext cx="4734963"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EDA</a:t>
              </a:r>
              <a:endParaRPr/>
            </a:p>
          </p:txBody>
        </p:sp>
      </p:grpSp>
      <p:grpSp>
        <p:nvGrpSpPr>
          <p:cNvPr id="242" name="Google Shape;242;p7"/>
          <p:cNvGrpSpPr/>
          <p:nvPr/>
        </p:nvGrpSpPr>
        <p:grpSpPr>
          <a:xfrm>
            <a:off x="5490940" y="6484362"/>
            <a:ext cx="3977786" cy="2735574"/>
            <a:chOff x="0" y="-66675"/>
            <a:chExt cx="5303715" cy="3647431"/>
          </a:xfrm>
        </p:grpSpPr>
        <p:sp>
          <p:nvSpPr>
            <p:cNvPr id="243" name="Google Shape;243;p7"/>
            <p:cNvSpPr txBox="1"/>
            <p:nvPr/>
          </p:nvSpPr>
          <p:spPr>
            <a:xfrm>
              <a:off x="0" y="1575422"/>
              <a:ext cx="4754267" cy="200533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Gap idea</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Working Day</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Company Size</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Overtime Policy</a:t>
              </a:r>
              <a:endParaRPr/>
            </a:p>
          </p:txBody>
        </p:sp>
        <p:sp>
          <p:nvSpPr>
            <p:cNvPr id="244" name="Google Shape;244;p7"/>
            <p:cNvSpPr txBox="1"/>
            <p:nvPr/>
          </p:nvSpPr>
          <p:spPr>
            <a:xfrm>
              <a:off x="0" y="-66675"/>
              <a:ext cx="5303715" cy="158992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Feature </a:t>
              </a:r>
              <a:endParaRPr/>
            </a:p>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engineering</a:t>
              </a:r>
              <a:endParaRPr/>
            </a:p>
          </p:txBody>
        </p:sp>
      </p:grpSp>
      <p:grpSp>
        <p:nvGrpSpPr>
          <p:cNvPr id="245" name="Google Shape;245;p7"/>
          <p:cNvGrpSpPr/>
          <p:nvPr/>
        </p:nvGrpSpPr>
        <p:grpSpPr>
          <a:xfrm>
            <a:off x="9507619" y="6484362"/>
            <a:ext cx="3588887" cy="2350854"/>
            <a:chOff x="0" y="-66675"/>
            <a:chExt cx="4785183" cy="3134471"/>
          </a:xfrm>
        </p:grpSpPr>
        <p:sp>
          <p:nvSpPr>
            <p:cNvPr id="246" name="Google Shape;246;p7"/>
            <p:cNvSpPr txBox="1"/>
            <p:nvPr/>
          </p:nvSpPr>
          <p:spPr>
            <a:xfrm>
              <a:off x="30916" y="1575422"/>
              <a:ext cx="4754267" cy="149237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Standard Scaler</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One Hot Encoder</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Count Vectorizer</a:t>
              </a:r>
              <a:endParaRPr/>
            </a:p>
          </p:txBody>
        </p:sp>
        <p:sp>
          <p:nvSpPr>
            <p:cNvPr id="247" name="Google Shape;247;p7"/>
            <p:cNvSpPr txBox="1"/>
            <p:nvPr/>
          </p:nvSpPr>
          <p:spPr>
            <a:xfrm>
              <a:off x="0" y="-66675"/>
              <a:ext cx="4754267"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Preprocessing</a:t>
              </a:r>
              <a:endParaRPr/>
            </a:p>
          </p:txBody>
        </p:sp>
      </p:grpSp>
      <p:grpSp>
        <p:nvGrpSpPr>
          <p:cNvPr id="248" name="Google Shape;248;p7"/>
          <p:cNvGrpSpPr/>
          <p:nvPr/>
        </p:nvGrpSpPr>
        <p:grpSpPr>
          <a:xfrm>
            <a:off x="13571464" y="6519673"/>
            <a:ext cx="3580178" cy="3045853"/>
            <a:chOff x="0" y="-66675"/>
            <a:chExt cx="4773571" cy="4061136"/>
          </a:xfrm>
        </p:grpSpPr>
        <p:sp>
          <p:nvSpPr>
            <p:cNvPr id="249" name="Google Shape;249;p7"/>
            <p:cNvSpPr txBox="1"/>
            <p:nvPr/>
          </p:nvSpPr>
          <p:spPr>
            <a:xfrm>
              <a:off x="0" y="1476166"/>
              <a:ext cx="4773571" cy="251829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KNN</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Logistic Regression</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Decision Tree</a:t>
              </a:r>
              <a:endParaRPr/>
            </a:p>
            <a:p>
              <a:pPr marL="0" marR="0" lvl="0" indent="0" algn="l" rtl="0">
                <a:lnSpc>
                  <a:spcPct val="150000"/>
                </a:lnSpc>
                <a:spcBef>
                  <a:spcPts val="0"/>
                </a:spcBef>
                <a:spcAft>
                  <a:spcPts val="0"/>
                </a:spcAft>
                <a:buNone/>
              </a:pPr>
              <a:r>
                <a:rPr lang="en-US" sz="2000" u="none">
                  <a:solidFill>
                    <a:srgbClr val="000000"/>
                  </a:solidFill>
                  <a:latin typeface="Arial"/>
                  <a:ea typeface="Arial"/>
                  <a:cs typeface="Arial"/>
                  <a:sym typeface="Arial"/>
                </a:rPr>
                <a:t>Random Forest</a:t>
              </a:r>
              <a:endParaRPr/>
            </a:p>
            <a:p>
              <a:pPr marL="0" marR="0" lvl="0" indent="0" algn="l" rtl="0">
                <a:lnSpc>
                  <a:spcPct val="150000"/>
                </a:lnSpc>
                <a:spcBef>
                  <a:spcPts val="0"/>
                </a:spcBef>
                <a:spcAft>
                  <a:spcPts val="0"/>
                </a:spcAft>
                <a:buNone/>
              </a:pPr>
              <a:r>
                <a:rPr lang="en-US" sz="2000">
                  <a:solidFill>
                    <a:srgbClr val="000000"/>
                  </a:solidFill>
                  <a:latin typeface="Arial"/>
                  <a:ea typeface="Arial"/>
                  <a:cs typeface="Arial"/>
                  <a:sym typeface="Arial"/>
                </a:rPr>
                <a:t>XGBoost</a:t>
              </a:r>
              <a:endParaRPr sz="2000" u="none">
                <a:solidFill>
                  <a:srgbClr val="000000"/>
                </a:solidFill>
                <a:latin typeface="Arial"/>
                <a:ea typeface="Arial"/>
                <a:cs typeface="Arial"/>
                <a:sym typeface="Arial"/>
              </a:endParaRPr>
            </a:p>
          </p:txBody>
        </p:sp>
        <p:sp>
          <p:nvSpPr>
            <p:cNvPr id="250" name="Google Shape;250;p7"/>
            <p:cNvSpPr txBox="1"/>
            <p:nvPr/>
          </p:nvSpPr>
          <p:spPr>
            <a:xfrm>
              <a:off x="0" y="-66675"/>
              <a:ext cx="4773571" cy="773642"/>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solidFill>
                    <a:srgbClr val="000000"/>
                  </a:solidFill>
                  <a:latin typeface="Faustina"/>
                  <a:ea typeface="Faustina"/>
                  <a:cs typeface="Faustina"/>
                  <a:sym typeface="Faustina"/>
                </a:rPr>
                <a:t>Modeling</a:t>
              </a:r>
              <a:endParaRPr/>
            </a:p>
          </p:txBody>
        </p:sp>
      </p:grpSp>
      <p:grpSp>
        <p:nvGrpSpPr>
          <p:cNvPr id="251" name="Google Shape;251;p7"/>
          <p:cNvGrpSpPr/>
          <p:nvPr/>
        </p:nvGrpSpPr>
        <p:grpSpPr>
          <a:xfrm>
            <a:off x="0" y="-108496"/>
            <a:ext cx="554528" cy="10395496"/>
            <a:chOff x="0" y="-28575"/>
            <a:chExt cx="146049" cy="2737908"/>
          </a:xfrm>
        </p:grpSpPr>
        <p:sp>
          <p:nvSpPr>
            <p:cNvPr id="252" name="Google Shape;252;p7"/>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7"/>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p:nvPr/>
        </p:nvSpPr>
        <p:spPr>
          <a:xfrm>
            <a:off x="7856713" y="419100"/>
            <a:ext cx="9402587" cy="2666999"/>
          </a:xfrm>
          <a:custGeom>
            <a:avLst/>
            <a:gdLst/>
            <a:ahLst/>
            <a:cxnLst/>
            <a:rect l="l" t="t" r="r" b="b"/>
            <a:pathLst>
              <a:path w="8898756" h="2987405" extrusionOk="0">
                <a:moveTo>
                  <a:pt x="0" y="0"/>
                </a:moveTo>
                <a:lnTo>
                  <a:pt x="8898756" y="0"/>
                </a:lnTo>
                <a:lnTo>
                  <a:pt x="8898756" y="2987405"/>
                </a:lnTo>
                <a:lnTo>
                  <a:pt x="0" y="2987405"/>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59" name="Google Shape;259;p8"/>
          <p:cNvGraphicFramePr/>
          <p:nvPr/>
        </p:nvGraphicFramePr>
        <p:xfrm>
          <a:off x="1388990" y="3313952"/>
          <a:ext cx="15870300" cy="5677700"/>
        </p:xfrm>
        <a:graphic>
          <a:graphicData uri="http://schemas.openxmlformats.org/drawingml/2006/table">
            <a:tbl>
              <a:tblPr>
                <a:noFill/>
                <a:tableStyleId>{3CC74FFC-FE30-4D1F-A77A-3C82A6BD8568}</a:tableStyleId>
              </a:tblPr>
              <a:tblGrid>
                <a:gridCol w="7935150">
                  <a:extLst>
                    <a:ext uri="{9D8B030D-6E8A-4147-A177-3AD203B41FA5}">
                      <a16:colId xmlns:a16="http://schemas.microsoft.com/office/drawing/2014/main" val="20000"/>
                    </a:ext>
                  </a:extLst>
                </a:gridCol>
                <a:gridCol w="7935150">
                  <a:extLst>
                    <a:ext uri="{9D8B030D-6E8A-4147-A177-3AD203B41FA5}">
                      <a16:colId xmlns:a16="http://schemas.microsoft.com/office/drawing/2014/main" val="20001"/>
                    </a:ext>
                  </a:extLst>
                </a:gridCol>
              </a:tblGrid>
              <a:tr h="1100000">
                <a:tc>
                  <a:txBody>
                    <a:bodyPr/>
                    <a:lstStyle/>
                    <a:p>
                      <a:pPr marL="0" marR="0" lvl="0" indent="0" algn="ctr" rtl="0">
                        <a:lnSpc>
                          <a:spcPct val="140000"/>
                        </a:lnSpc>
                        <a:spcBef>
                          <a:spcPts val="0"/>
                        </a:spcBef>
                        <a:spcAft>
                          <a:spcPts val="0"/>
                        </a:spcAft>
                        <a:buNone/>
                      </a:pPr>
                      <a:r>
                        <a:rPr lang="en-US" sz="2200" b="1" u="none" strike="noStrike" cap="none" dirty="0">
                          <a:solidFill>
                            <a:srgbClr val="000000"/>
                          </a:solidFill>
                          <a:latin typeface="Arial"/>
                          <a:ea typeface="Arial"/>
                          <a:cs typeface="Arial"/>
                          <a:sym typeface="Arial"/>
                        </a:rPr>
                        <a:t>Reviews</a:t>
                      </a:r>
                      <a:endParaRPr sz="2200" u="none" strike="noStrike" cap="none" dirty="0"/>
                    </a:p>
                  </a:txBody>
                  <a:tcPr marL="190500" marR="190500" marT="190500" marB="190500" anchor="ctr">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BF32"/>
                    </a:solidFill>
                  </a:tcPr>
                </a:tc>
                <a:tc>
                  <a:txBody>
                    <a:bodyPr/>
                    <a:lstStyle/>
                    <a:p>
                      <a:pPr marL="0" marR="0" lvl="0" indent="0" algn="ctr" rtl="0">
                        <a:lnSpc>
                          <a:spcPct val="140000"/>
                        </a:lnSpc>
                        <a:spcBef>
                          <a:spcPts val="0"/>
                        </a:spcBef>
                        <a:spcAft>
                          <a:spcPts val="0"/>
                        </a:spcAft>
                        <a:buNone/>
                      </a:pPr>
                      <a:r>
                        <a:rPr lang="en-US" sz="2200" b="1" u="none" strike="noStrike" cap="none" dirty="0">
                          <a:solidFill>
                            <a:srgbClr val="000000"/>
                          </a:solidFill>
                          <a:latin typeface="Arial"/>
                          <a:ea typeface="Arial"/>
                          <a:cs typeface="Arial"/>
                          <a:sym typeface="Arial"/>
                        </a:rPr>
                        <a:t>Company</a:t>
                      </a:r>
                      <a:endParaRPr sz="2200" u="none" strike="noStrike" cap="none" dirty="0"/>
                    </a:p>
                  </a:txBody>
                  <a:tcPr marL="190500" marR="190500" marT="190500" marB="190500" anchor="ctr">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BF32"/>
                    </a:solidFill>
                  </a:tcPr>
                </a:tc>
                <a:extLst>
                  <a:ext uri="{0D108BD9-81ED-4DB2-BD59-A6C34878D82A}">
                    <a16:rowId xmlns:a16="http://schemas.microsoft.com/office/drawing/2014/main" val="10000"/>
                  </a:ext>
                </a:extLst>
              </a:tr>
              <a:tr h="4577700">
                <a:tc>
                  <a:txBody>
                    <a:bodyPr/>
                    <a:lstStyle/>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Natural Language Preprocessing (Appendix 1)</a:t>
                      </a:r>
                      <a:endParaRPr/>
                    </a:p>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Topic Modeling: LDA (n topic = 3)</a:t>
                      </a:r>
                      <a:endParaRPr/>
                    </a:p>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Clustering: K means (n=3)</a:t>
                      </a:r>
                      <a:endParaRPr/>
                    </a:p>
                    <a:p>
                      <a:pPr marL="259080" marR="0" lvl="1" indent="0" algn="l" rtl="0">
                        <a:lnSpc>
                          <a:spcPct val="167950"/>
                        </a:lnSpc>
                        <a:spcBef>
                          <a:spcPts val="0"/>
                        </a:spcBef>
                        <a:spcAft>
                          <a:spcPts val="0"/>
                        </a:spcAft>
                        <a:buClr>
                          <a:schemeClr val="dk1"/>
                        </a:buClr>
                        <a:buSzPts val="2000"/>
                        <a:buFont typeface="Arial"/>
                        <a:buNone/>
                      </a:pPr>
                      <a:endParaRPr sz="2000" u="none" strike="noStrike" cap="none">
                        <a:solidFill>
                          <a:srgbClr val="000000"/>
                        </a:solidFill>
                        <a:latin typeface="Arial"/>
                        <a:ea typeface="Arial"/>
                        <a:cs typeface="Arial"/>
                        <a:sym typeface="Arial"/>
                      </a:endParaRPr>
                    </a:p>
                    <a:p>
                      <a:pPr marL="259080" marR="0" lvl="1" indent="0" algn="l" rtl="0">
                        <a:lnSpc>
                          <a:spcPct val="167950"/>
                        </a:lnSpc>
                        <a:spcBef>
                          <a:spcPts val="0"/>
                        </a:spcBef>
                        <a:spcAft>
                          <a:spcPts val="0"/>
                        </a:spcAft>
                        <a:buClr>
                          <a:srgbClr val="000000"/>
                        </a:buClr>
                        <a:buSzPts val="2000"/>
                        <a:buFont typeface="Arial"/>
                        <a:buNone/>
                      </a:pPr>
                      <a:r>
                        <a:rPr lang="en-US" sz="2000" u="none" strike="noStrike" cap="none">
                          <a:solidFill>
                            <a:srgbClr val="000000"/>
                          </a:solidFill>
                          <a:latin typeface="Arial"/>
                          <a:ea typeface="Arial"/>
                          <a:cs typeface="Arial"/>
                          <a:sym typeface="Arial"/>
                        </a:rPr>
                        <a:t>Outcomes features:</a:t>
                      </a:r>
                      <a:endParaRPr/>
                    </a:p>
                    <a:p>
                      <a:pPr marL="601980" marR="0" lvl="1" indent="-342900" algn="l" rtl="0">
                        <a:lnSpc>
                          <a:spcPct val="167950"/>
                        </a:lnSpc>
                        <a:spcBef>
                          <a:spcPts val="0"/>
                        </a:spcBef>
                        <a:spcAft>
                          <a:spcPts val="0"/>
                        </a:spcAft>
                        <a:buClr>
                          <a:srgbClr val="000000"/>
                        </a:buClr>
                        <a:buSzPts val="2000"/>
                        <a:buFont typeface="Noto Sans Symbols"/>
                        <a:buChar char="✔"/>
                      </a:pPr>
                      <a:r>
                        <a:rPr lang="en-US" sz="2000" u="none" strike="noStrike" cap="none">
                          <a:solidFill>
                            <a:srgbClr val="000000"/>
                          </a:solidFill>
                          <a:latin typeface="Arial"/>
                          <a:ea typeface="Arial"/>
                          <a:cs typeface="Arial"/>
                          <a:sym typeface="Arial"/>
                        </a:rPr>
                        <a:t>like_cleaned (What I liked after preprocessing)</a:t>
                      </a:r>
                      <a:endParaRPr/>
                    </a:p>
                    <a:p>
                      <a:pPr marL="601980" marR="0" lvl="1" indent="-342900" algn="l" rtl="0">
                        <a:lnSpc>
                          <a:spcPct val="167950"/>
                        </a:lnSpc>
                        <a:spcBef>
                          <a:spcPts val="0"/>
                        </a:spcBef>
                        <a:spcAft>
                          <a:spcPts val="0"/>
                        </a:spcAft>
                        <a:buClr>
                          <a:srgbClr val="000000"/>
                        </a:buClr>
                        <a:buSzPts val="2000"/>
                        <a:buFont typeface="Noto Sans Symbols"/>
                        <a:buChar char="✔"/>
                      </a:pPr>
                      <a:r>
                        <a:rPr lang="en-US" sz="2000" u="none" strike="noStrike" cap="none">
                          <a:solidFill>
                            <a:srgbClr val="000000"/>
                          </a:solidFill>
                          <a:latin typeface="Arial"/>
                          <a:ea typeface="Arial"/>
                          <a:cs typeface="Arial"/>
                          <a:sym typeface="Arial"/>
                        </a:rPr>
                        <a:t>like_topic (What I liked after clustering)</a:t>
                      </a:r>
                      <a:endParaRPr/>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EFCC"/>
                    </a:solidFill>
                  </a:tcPr>
                </a:tc>
                <a:tc>
                  <a:txBody>
                    <a:bodyPr/>
                    <a:lstStyle/>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dirty="0">
                          <a:solidFill>
                            <a:srgbClr val="000000"/>
                          </a:solidFill>
                          <a:latin typeface="Arial"/>
                          <a:ea typeface="Arial"/>
                          <a:cs typeface="Arial"/>
                          <a:sym typeface="Arial"/>
                        </a:rPr>
                        <a:t>Filling null values with mode (object features)</a:t>
                      </a:r>
                      <a:endParaRPr dirty="0"/>
                    </a:p>
                    <a:p>
                      <a:pPr marL="259080" marR="0" lvl="1" indent="0" algn="l" rtl="0">
                        <a:lnSpc>
                          <a:spcPct val="167950"/>
                        </a:lnSpc>
                        <a:spcBef>
                          <a:spcPts val="0"/>
                        </a:spcBef>
                        <a:spcAft>
                          <a:spcPts val="0"/>
                        </a:spcAft>
                        <a:buClr>
                          <a:schemeClr val="dk1"/>
                        </a:buClr>
                        <a:buSzPts val="2000"/>
                        <a:buFont typeface="Arial"/>
                        <a:buNone/>
                      </a:pPr>
                      <a:endParaRPr sz="2000" u="none" strike="noStrike" cap="none" dirty="0">
                        <a:solidFill>
                          <a:srgbClr val="000000"/>
                        </a:solidFill>
                        <a:latin typeface="Arial"/>
                        <a:ea typeface="Arial"/>
                        <a:cs typeface="Arial"/>
                        <a:sym typeface="Arial"/>
                      </a:endParaRPr>
                    </a:p>
                    <a:p>
                      <a:pPr marL="259080" marR="0" lvl="1" indent="0" algn="l" rtl="0">
                        <a:lnSpc>
                          <a:spcPct val="167950"/>
                        </a:lnSpc>
                        <a:spcBef>
                          <a:spcPts val="0"/>
                        </a:spcBef>
                        <a:spcAft>
                          <a:spcPts val="0"/>
                        </a:spcAft>
                        <a:buClr>
                          <a:schemeClr val="dk1"/>
                        </a:buClr>
                        <a:buSzPts val="2000"/>
                        <a:buFont typeface="Arial"/>
                        <a:buNone/>
                      </a:pPr>
                      <a:endParaRPr sz="2000" u="none" strike="noStrike" cap="none" dirty="0">
                        <a:solidFill>
                          <a:srgbClr val="000000"/>
                        </a:solidFill>
                        <a:latin typeface="Arial"/>
                        <a:ea typeface="Arial"/>
                        <a:cs typeface="Arial"/>
                        <a:sym typeface="Arial"/>
                      </a:endParaRPr>
                    </a:p>
                    <a:p>
                      <a:pPr marL="259080" marR="0" lvl="1" indent="0" algn="l" rtl="0">
                        <a:lnSpc>
                          <a:spcPct val="167950"/>
                        </a:lnSpc>
                        <a:spcBef>
                          <a:spcPts val="0"/>
                        </a:spcBef>
                        <a:spcAft>
                          <a:spcPts val="0"/>
                        </a:spcAft>
                        <a:buClr>
                          <a:schemeClr val="dk1"/>
                        </a:buClr>
                        <a:buSzPts val="2000"/>
                        <a:buFont typeface="Arial"/>
                        <a:buNone/>
                      </a:pPr>
                      <a:endParaRPr sz="2000" u="none" strike="noStrike" cap="none" dirty="0">
                        <a:solidFill>
                          <a:srgbClr val="000000"/>
                        </a:solidFill>
                        <a:latin typeface="Arial"/>
                        <a:ea typeface="Arial"/>
                        <a:cs typeface="Arial"/>
                        <a:sym typeface="Arial"/>
                      </a:endParaRPr>
                    </a:p>
                    <a:p>
                      <a:pPr marL="259080" marR="0" lvl="1" indent="0" algn="l" rtl="0">
                        <a:lnSpc>
                          <a:spcPct val="167950"/>
                        </a:lnSpc>
                        <a:spcBef>
                          <a:spcPts val="0"/>
                        </a:spcBef>
                        <a:spcAft>
                          <a:spcPts val="0"/>
                        </a:spcAft>
                        <a:buClr>
                          <a:srgbClr val="000000"/>
                        </a:buClr>
                        <a:buSzPts val="2000"/>
                        <a:buFont typeface="Arial"/>
                        <a:buNone/>
                      </a:pPr>
                      <a:r>
                        <a:rPr lang="en-US" sz="2000" u="none" strike="noStrike" cap="none" dirty="0">
                          <a:solidFill>
                            <a:srgbClr val="000000"/>
                          </a:solidFill>
                          <a:latin typeface="Arial"/>
                          <a:ea typeface="Arial"/>
                          <a:cs typeface="Arial"/>
                          <a:sym typeface="Arial"/>
                        </a:rPr>
                        <a:t>Outcomes features:</a:t>
                      </a:r>
                      <a:endParaRPr dirty="0"/>
                    </a:p>
                    <a:p>
                      <a:pPr marL="601980" marR="0" lvl="1" indent="-342900" algn="l" rtl="0">
                        <a:lnSpc>
                          <a:spcPct val="167950"/>
                        </a:lnSpc>
                        <a:spcBef>
                          <a:spcPts val="0"/>
                        </a:spcBef>
                        <a:spcAft>
                          <a:spcPts val="0"/>
                        </a:spcAft>
                        <a:buClr>
                          <a:srgbClr val="000000"/>
                        </a:buClr>
                        <a:buSzPts val="2000"/>
                        <a:buFont typeface="Noto Sans Symbols"/>
                        <a:buChar char="✔"/>
                      </a:pPr>
                      <a:r>
                        <a:rPr lang="en-US" sz="2000" u="none" strike="noStrike" cap="none" dirty="0">
                          <a:solidFill>
                            <a:srgbClr val="000000"/>
                          </a:solidFill>
                          <a:latin typeface="Arial"/>
                          <a:ea typeface="Arial"/>
                          <a:cs typeface="Arial"/>
                          <a:sym typeface="Arial"/>
                        </a:rPr>
                        <a:t>Working Day</a:t>
                      </a:r>
                      <a:endParaRPr dirty="0"/>
                    </a:p>
                    <a:p>
                      <a:pPr marL="601980" marR="0" lvl="1" indent="-342900" algn="l" rtl="0">
                        <a:lnSpc>
                          <a:spcPct val="167950"/>
                        </a:lnSpc>
                        <a:spcBef>
                          <a:spcPts val="0"/>
                        </a:spcBef>
                        <a:spcAft>
                          <a:spcPts val="0"/>
                        </a:spcAft>
                        <a:buClr>
                          <a:srgbClr val="000000"/>
                        </a:buClr>
                        <a:buSzPts val="2000"/>
                        <a:buFont typeface="Noto Sans Symbols"/>
                        <a:buChar char="✔"/>
                      </a:pPr>
                      <a:r>
                        <a:rPr lang="en-US" sz="2000" u="none" strike="noStrike" cap="none" dirty="0">
                          <a:solidFill>
                            <a:srgbClr val="000000"/>
                          </a:solidFill>
                          <a:latin typeface="Arial"/>
                          <a:ea typeface="Arial"/>
                          <a:cs typeface="Arial"/>
                          <a:sym typeface="Arial"/>
                        </a:rPr>
                        <a:t>Company Size</a:t>
                      </a:r>
                      <a:endParaRPr dirty="0"/>
                    </a:p>
                    <a:p>
                      <a:pPr marL="601980" marR="0" lvl="1" indent="-342900" algn="l" rtl="0">
                        <a:lnSpc>
                          <a:spcPct val="167950"/>
                        </a:lnSpc>
                        <a:spcBef>
                          <a:spcPts val="0"/>
                        </a:spcBef>
                        <a:spcAft>
                          <a:spcPts val="0"/>
                        </a:spcAft>
                        <a:buClr>
                          <a:srgbClr val="000000"/>
                        </a:buClr>
                        <a:buSzPts val="2000"/>
                        <a:buFont typeface="Noto Sans Symbols"/>
                        <a:buChar char="✔"/>
                      </a:pPr>
                      <a:r>
                        <a:rPr lang="en-US" sz="2000" u="none" strike="noStrike" cap="none" dirty="0">
                          <a:solidFill>
                            <a:srgbClr val="000000"/>
                          </a:solidFill>
                          <a:latin typeface="Arial"/>
                          <a:ea typeface="Arial"/>
                          <a:cs typeface="Arial"/>
                          <a:sym typeface="Arial"/>
                        </a:rPr>
                        <a:t>Overtime Policy</a:t>
                      </a:r>
                      <a:endParaRPr dirty="0"/>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EFCC"/>
                    </a:solidFill>
                  </a:tcPr>
                </a:tc>
                <a:extLst>
                  <a:ext uri="{0D108BD9-81ED-4DB2-BD59-A6C34878D82A}">
                    <a16:rowId xmlns:a16="http://schemas.microsoft.com/office/drawing/2014/main" val="10001"/>
                  </a:ext>
                </a:extLst>
              </a:tr>
            </a:tbl>
          </a:graphicData>
        </a:graphic>
      </p:graphicFrame>
      <p:sp>
        <p:nvSpPr>
          <p:cNvPr id="260" name="Google Shape;260;p8"/>
          <p:cNvSpPr txBox="1"/>
          <p:nvPr/>
        </p:nvSpPr>
        <p:spPr>
          <a:xfrm>
            <a:off x="1388990" y="1328824"/>
            <a:ext cx="10095535" cy="120629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a:solidFill>
                  <a:srgbClr val="000000"/>
                </a:solidFill>
                <a:latin typeface="Faustina"/>
                <a:ea typeface="Faustina"/>
                <a:cs typeface="Faustina"/>
                <a:sym typeface="Faustina"/>
              </a:rPr>
              <a:t>EDA</a:t>
            </a:r>
            <a:endParaRPr/>
          </a:p>
        </p:txBody>
      </p:sp>
      <p:grpSp>
        <p:nvGrpSpPr>
          <p:cNvPr id="261" name="Google Shape;261;p8"/>
          <p:cNvGrpSpPr/>
          <p:nvPr/>
        </p:nvGrpSpPr>
        <p:grpSpPr>
          <a:xfrm>
            <a:off x="0" y="-108496"/>
            <a:ext cx="554528" cy="10395496"/>
            <a:chOff x="0" y="-28575"/>
            <a:chExt cx="146049" cy="2737908"/>
          </a:xfrm>
        </p:grpSpPr>
        <p:sp>
          <p:nvSpPr>
            <p:cNvPr id="262" name="Google Shape;262;p8"/>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8"/>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64" name="Google Shape;264;p8"/>
          <p:cNvPicPr preferRelativeResize="0"/>
          <p:nvPr/>
        </p:nvPicPr>
        <p:blipFill rotWithShape="1">
          <a:blip r:embed="rId3">
            <a:alphaModFix/>
          </a:blip>
          <a:srcRect/>
          <a:stretch/>
        </p:blipFill>
        <p:spPr>
          <a:xfrm>
            <a:off x="13909576" y="628213"/>
            <a:ext cx="3031703" cy="2256783"/>
          </a:xfrm>
          <a:prstGeom prst="rect">
            <a:avLst/>
          </a:prstGeom>
          <a:noFill/>
          <a:ln>
            <a:noFill/>
          </a:ln>
        </p:spPr>
      </p:pic>
      <p:pic>
        <p:nvPicPr>
          <p:cNvPr id="265" name="Google Shape;265;p8"/>
          <p:cNvPicPr preferRelativeResize="0"/>
          <p:nvPr/>
        </p:nvPicPr>
        <p:blipFill rotWithShape="1">
          <a:blip r:embed="rId4">
            <a:alphaModFix/>
          </a:blip>
          <a:srcRect/>
          <a:stretch/>
        </p:blipFill>
        <p:spPr>
          <a:xfrm>
            <a:off x="11507403" y="579508"/>
            <a:ext cx="2061274" cy="2354192"/>
          </a:xfrm>
          <a:prstGeom prst="rect">
            <a:avLst/>
          </a:prstGeom>
          <a:noFill/>
          <a:ln>
            <a:noFill/>
          </a:ln>
        </p:spPr>
      </p:pic>
      <p:pic>
        <p:nvPicPr>
          <p:cNvPr id="266" name="Google Shape;266;p8"/>
          <p:cNvPicPr preferRelativeResize="0"/>
          <p:nvPr/>
        </p:nvPicPr>
        <p:blipFill rotWithShape="1">
          <a:blip r:embed="rId5">
            <a:alphaModFix/>
          </a:blip>
          <a:srcRect/>
          <a:stretch/>
        </p:blipFill>
        <p:spPr>
          <a:xfrm>
            <a:off x="8229600" y="896626"/>
            <a:ext cx="2936904" cy="1719956"/>
          </a:xfrm>
          <a:prstGeom prst="rect">
            <a:avLst/>
          </a:prstGeom>
          <a:noFill/>
          <a:ln>
            <a:noFill/>
          </a:ln>
        </p:spPr>
      </p:pic>
      <p:sp>
        <p:nvSpPr>
          <p:cNvPr id="267" name="Google Shape;267;p8"/>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268" name="Google Shape;268;p8"/>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9"/>
          <p:cNvSpPr/>
          <p:nvPr/>
        </p:nvSpPr>
        <p:spPr>
          <a:xfrm>
            <a:off x="1397788" y="3548896"/>
            <a:ext cx="5612611" cy="1725345"/>
          </a:xfrm>
          <a:custGeom>
            <a:avLst/>
            <a:gdLst/>
            <a:ahLst/>
            <a:cxnLst/>
            <a:rect l="l" t="t" r="r" b="b"/>
            <a:pathLst>
              <a:path w="5213448" h="1741038" extrusionOk="0">
                <a:moveTo>
                  <a:pt x="0" y="0"/>
                </a:moveTo>
                <a:lnTo>
                  <a:pt x="5213448" y="0"/>
                </a:lnTo>
                <a:lnTo>
                  <a:pt x="5213448" y="1741038"/>
                </a:lnTo>
                <a:lnTo>
                  <a:pt x="0" y="1741038"/>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'rating_gap', 'salary_benefits_gap','training_learning_gap', 'management_care_gap', 'culture_fun_gap',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'overtime_policy', 'working_days', 'company_size’,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'like_cleaned','like_topic',</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'Recommend?'</a:t>
            </a:r>
            <a:endParaRPr/>
          </a:p>
        </p:txBody>
      </p:sp>
      <p:sp>
        <p:nvSpPr>
          <p:cNvPr id="274" name="Google Shape;274;p9"/>
          <p:cNvSpPr txBox="1"/>
          <p:nvPr/>
        </p:nvSpPr>
        <p:spPr>
          <a:xfrm>
            <a:off x="1397788" y="1400720"/>
            <a:ext cx="5612611" cy="172534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825">
                <a:solidFill>
                  <a:srgbClr val="000000"/>
                </a:solidFill>
                <a:latin typeface="Faustina"/>
                <a:ea typeface="Faustina"/>
                <a:cs typeface="Faustina"/>
                <a:sym typeface="Faustina"/>
              </a:rPr>
              <a:t>Feature Engineering</a:t>
            </a:r>
            <a:endParaRPr/>
          </a:p>
        </p:txBody>
      </p:sp>
      <p:sp>
        <p:nvSpPr>
          <p:cNvPr id="275" name="Google Shape;275;p9"/>
          <p:cNvSpPr txBox="1"/>
          <p:nvPr/>
        </p:nvSpPr>
        <p:spPr>
          <a:xfrm>
            <a:off x="16478892" y="9604572"/>
            <a:ext cx="780408" cy="339692"/>
          </a:xfrm>
          <a:prstGeom prst="rect">
            <a:avLst/>
          </a:prstGeom>
          <a:noFill/>
          <a:ln>
            <a:noFill/>
          </a:ln>
        </p:spPr>
        <p:txBody>
          <a:bodyPr spcFirstLastPara="1" wrap="square" lIns="0" tIns="0" rIns="0" bIns="0" anchor="t" anchorCtr="0">
            <a:spAutoFit/>
          </a:bodyPr>
          <a:lstStyle/>
          <a:p>
            <a:pPr marL="0" marR="0" lvl="0" indent="0" algn="r" rtl="0">
              <a:lnSpc>
                <a:spcPct val="140020"/>
              </a:lnSpc>
              <a:spcBef>
                <a:spcPts val="0"/>
              </a:spcBef>
              <a:spcAft>
                <a:spcPts val="0"/>
              </a:spcAft>
              <a:buNone/>
            </a:pPr>
            <a:r>
              <a:rPr lang="en-US" sz="1999">
                <a:solidFill>
                  <a:srgbClr val="000000"/>
                </a:solidFill>
                <a:latin typeface="Arial"/>
                <a:ea typeface="Arial"/>
                <a:cs typeface="Arial"/>
                <a:sym typeface="Arial"/>
              </a:rPr>
              <a:t>06</a:t>
            </a:r>
            <a:endParaRPr/>
          </a:p>
        </p:txBody>
      </p:sp>
      <p:graphicFrame>
        <p:nvGraphicFramePr>
          <p:cNvPr id="276" name="Google Shape;276;p9"/>
          <p:cNvGraphicFramePr/>
          <p:nvPr/>
        </p:nvGraphicFramePr>
        <p:xfrm>
          <a:off x="7372228" y="1528039"/>
          <a:ext cx="9887050" cy="5212843"/>
        </p:xfrm>
        <a:graphic>
          <a:graphicData uri="http://schemas.openxmlformats.org/drawingml/2006/table">
            <a:tbl>
              <a:tblPr>
                <a:noFill/>
                <a:tableStyleId>{3CC74FFC-FE30-4D1F-A77A-3C82A6BD8568}</a:tableStyleId>
              </a:tblPr>
              <a:tblGrid>
                <a:gridCol w="3110200">
                  <a:extLst>
                    <a:ext uri="{9D8B030D-6E8A-4147-A177-3AD203B41FA5}">
                      <a16:colId xmlns:a16="http://schemas.microsoft.com/office/drawing/2014/main" val="20000"/>
                    </a:ext>
                  </a:extLst>
                </a:gridCol>
                <a:gridCol w="6776850">
                  <a:extLst>
                    <a:ext uri="{9D8B030D-6E8A-4147-A177-3AD203B41FA5}">
                      <a16:colId xmlns:a16="http://schemas.microsoft.com/office/drawing/2014/main" val="20001"/>
                    </a:ext>
                  </a:extLst>
                </a:gridCol>
              </a:tblGrid>
              <a:tr h="1618800">
                <a:tc>
                  <a:txBody>
                    <a:bodyPr/>
                    <a:lstStyle/>
                    <a:p>
                      <a:pPr marL="0" marR="0" lvl="0" indent="0" algn="l" rtl="0">
                        <a:lnSpc>
                          <a:spcPct val="139954"/>
                        </a:lnSpc>
                        <a:spcBef>
                          <a:spcPts val="0"/>
                        </a:spcBef>
                        <a:spcAft>
                          <a:spcPts val="0"/>
                        </a:spcAft>
                        <a:buNone/>
                      </a:pPr>
                      <a:r>
                        <a:rPr lang="en-US" sz="2200" b="1" u="none" strike="noStrike" cap="none">
                          <a:solidFill>
                            <a:srgbClr val="000000"/>
                          </a:solidFill>
                          <a:latin typeface="Arial"/>
                          <a:ea typeface="Arial"/>
                          <a:cs typeface="Arial"/>
                          <a:sym typeface="Arial"/>
                        </a:rPr>
                        <a:t>Numeric</a:t>
                      </a:r>
                      <a:endParaRPr sz="2200" u="none" strike="noStrike" cap="none"/>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BF32"/>
                    </a:solidFill>
                  </a:tcPr>
                </a:tc>
                <a:tc>
                  <a:txBody>
                    <a:bodyPr/>
                    <a:lstStyle/>
                    <a:p>
                      <a:pPr marL="259080" marR="0" lvl="1" indent="0" algn="l" rtl="0">
                        <a:lnSpc>
                          <a:spcPct val="167950"/>
                        </a:lnSpc>
                        <a:spcBef>
                          <a:spcPts val="0"/>
                        </a:spcBef>
                        <a:spcAft>
                          <a:spcPts val="0"/>
                        </a:spcAft>
                        <a:buClr>
                          <a:srgbClr val="000000"/>
                        </a:buClr>
                        <a:buSzPts val="2000"/>
                        <a:buFont typeface="Arial"/>
                        <a:buNone/>
                      </a:pPr>
                      <a:r>
                        <a:rPr lang="en-US" sz="2000" u="none" strike="noStrike" cap="none">
                          <a:solidFill>
                            <a:srgbClr val="000000"/>
                          </a:solidFill>
                          <a:latin typeface="Arial"/>
                          <a:ea typeface="Arial"/>
                          <a:cs typeface="Arial"/>
                          <a:sym typeface="Arial"/>
                        </a:rPr>
                        <a:t>Gap = Actual – Expectation</a:t>
                      </a:r>
                      <a:endParaRPr/>
                    </a:p>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Actual: review rating</a:t>
                      </a:r>
                      <a:endParaRPr/>
                    </a:p>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Expectation: mean</a:t>
                      </a:r>
                      <a:endParaRPr/>
                    </a:p>
                    <a:p>
                      <a:pPr marL="259080" marR="0" lvl="1" indent="0" algn="l" rtl="0">
                        <a:lnSpc>
                          <a:spcPct val="239928"/>
                        </a:lnSpc>
                        <a:spcBef>
                          <a:spcPts val="0"/>
                        </a:spcBef>
                        <a:spcAft>
                          <a:spcPts val="0"/>
                        </a:spcAft>
                        <a:buClr>
                          <a:srgbClr val="000000"/>
                        </a:buClr>
                        <a:buSzPts val="1400"/>
                        <a:buFont typeface="Arial"/>
                        <a:buNone/>
                      </a:pPr>
                      <a:r>
                        <a:rPr lang="en-US" sz="1400" u="none" strike="noStrike" cap="none">
                          <a:solidFill>
                            <a:srgbClr val="000000"/>
                          </a:solidFill>
                          <a:latin typeface="Arial"/>
                          <a:ea typeface="Arial"/>
                          <a:cs typeface="Arial"/>
                          <a:sym typeface="Arial"/>
                        </a:rPr>
                        <a:t>rating, salary_benefits, training_learning, management_care, culture_fun</a:t>
                      </a:r>
                      <a:endParaRPr sz="1400" u="none" strike="noStrike" cap="none">
                        <a:solidFill>
                          <a:srgbClr val="000000"/>
                        </a:solidFill>
                        <a:latin typeface="Arial"/>
                        <a:ea typeface="Arial"/>
                        <a:cs typeface="Arial"/>
                        <a:sym typeface="Arial"/>
                      </a:endParaRPr>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EFCC"/>
                    </a:solidFill>
                  </a:tcPr>
                </a:tc>
                <a:extLst>
                  <a:ext uri="{0D108BD9-81ED-4DB2-BD59-A6C34878D82A}">
                    <a16:rowId xmlns:a16="http://schemas.microsoft.com/office/drawing/2014/main" val="10000"/>
                  </a:ext>
                </a:extLst>
              </a:tr>
              <a:tr h="1975425">
                <a:tc>
                  <a:txBody>
                    <a:bodyPr/>
                    <a:lstStyle/>
                    <a:p>
                      <a:pPr marL="0" marR="0" lvl="0" indent="0" algn="l" rtl="0">
                        <a:lnSpc>
                          <a:spcPct val="139954"/>
                        </a:lnSpc>
                        <a:spcBef>
                          <a:spcPts val="0"/>
                        </a:spcBef>
                        <a:spcAft>
                          <a:spcPts val="0"/>
                        </a:spcAft>
                        <a:buNone/>
                      </a:pPr>
                      <a:r>
                        <a:rPr lang="en-US" sz="2200" b="1" u="none" strike="noStrike" cap="none">
                          <a:solidFill>
                            <a:srgbClr val="000000"/>
                          </a:solidFill>
                          <a:latin typeface="Arial"/>
                          <a:ea typeface="Arial"/>
                          <a:cs typeface="Arial"/>
                          <a:sym typeface="Arial"/>
                        </a:rPr>
                        <a:t>Categorical</a:t>
                      </a:r>
                      <a:endParaRPr sz="2200" u="none" strike="noStrike" cap="none"/>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BF32"/>
                    </a:solidFill>
                  </a:tcPr>
                </a:tc>
                <a:tc>
                  <a:txBody>
                    <a:bodyPr/>
                    <a:lstStyle/>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OT included in base salary 🡪 No OT</a:t>
                      </a:r>
                      <a:endParaRPr/>
                    </a:p>
                    <a:p>
                      <a:pPr marL="518160" marR="0" lvl="1"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Company Size Grouping</a:t>
                      </a:r>
                      <a:endParaRPr/>
                    </a:p>
                    <a:p>
                      <a:pPr marL="975360" marR="0" lvl="2"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1-150 employees</a:t>
                      </a:r>
                      <a:endParaRPr/>
                    </a:p>
                    <a:p>
                      <a:pPr marL="975360" marR="0" lvl="2"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150-500 employees</a:t>
                      </a:r>
                      <a:endParaRPr/>
                    </a:p>
                    <a:p>
                      <a:pPr marL="975360" marR="0" lvl="2" indent="-259080" algn="l" rtl="0">
                        <a:lnSpc>
                          <a:spcPct val="167950"/>
                        </a:lnSpc>
                        <a:spcBef>
                          <a:spcPts val="0"/>
                        </a:spcBef>
                        <a:spcAft>
                          <a:spcPts val="0"/>
                        </a:spcAft>
                        <a:buClr>
                          <a:srgbClr val="000000"/>
                        </a:buClr>
                        <a:buSzPts val="2000"/>
                        <a:buFont typeface="Arial"/>
                        <a:buChar char="•"/>
                      </a:pPr>
                      <a:r>
                        <a:rPr lang="en-US" sz="2000" u="none" strike="noStrike" cap="none">
                          <a:solidFill>
                            <a:srgbClr val="000000"/>
                          </a:solidFill>
                          <a:latin typeface="Arial"/>
                          <a:ea typeface="Arial"/>
                          <a:cs typeface="Arial"/>
                          <a:sym typeface="Arial"/>
                        </a:rPr>
                        <a:t>&gt;500 employees</a:t>
                      </a:r>
                      <a:endParaRPr/>
                    </a:p>
                  </a:txBody>
                  <a:tcPr marL="190500" marR="190500" marT="190500" marB="190500">
                    <a:lnL w="28575" cap="flat" cmpd="sng">
                      <a:solidFill>
                        <a:srgbClr val="FFBF32"/>
                      </a:solidFill>
                      <a:prstDash val="solid"/>
                      <a:round/>
                      <a:headEnd type="none" w="sm" len="sm"/>
                      <a:tailEnd type="none" w="sm" len="sm"/>
                    </a:lnL>
                    <a:lnR w="28575" cap="flat" cmpd="sng">
                      <a:solidFill>
                        <a:srgbClr val="FFBF32"/>
                      </a:solidFill>
                      <a:prstDash val="solid"/>
                      <a:round/>
                      <a:headEnd type="none" w="sm" len="sm"/>
                      <a:tailEnd type="none" w="sm" len="sm"/>
                    </a:lnR>
                    <a:lnT w="28575" cap="flat" cmpd="sng">
                      <a:solidFill>
                        <a:srgbClr val="FFBF32"/>
                      </a:solidFill>
                      <a:prstDash val="solid"/>
                      <a:round/>
                      <a:headEnd type="none" w="sm" len="sm"/>
                      <a:tailEnd type="none" w="sm" len="sm"/>
                    </a:lnT>
                    <a:lnB w="28575" cap="flat" cmpd="sng">
                      <a:solidFill>
                        <a:srgbClr val="FFBF32"/>
                      </a:solidFill>
                      <a:prstDash val="solid"/>
                      <a:round/>
                      <a:headEnd type="none" w="sm" len="sm"/>
                      <a:tailEnd type="none" w="sm" len="sm"/>
                    </a:lnB>
                    <a:solidFill>
                      <a:srgbClr val="FFEFCC"/>
                    </a:solidFill>
                  </a:tcPr>
                </a:tc>
                <a:extLst>
                  <a:ext uri="{0D108BD9-81ED-4DB2-BD59-A6C34878D82A}">
                    <a16:rowId xmlns:a16="http://schemas.microsoft.com/office/drawing/2014/main" val="10001"/>
                  </a:ext>
                </a:extLst>
              </a:tr>
            </a:tbl>
          </a:graphicData>
        </a:graphic>
      </p:graphicFrame>
      <p:grpSp>
        <p:nvGrpSpPr>
          <p:cNvPr id="277" name="Google Shape;277;p9"/>
          <p:cNvGrpSpPr/>
          <p:nvPr/>
        </p:nvGrpSpPr>
        <p:grpSpPr>
          <a:xfrm>
            <a:off x="0" y="-108496"/>
            <a:ext cx="554528" cy="10395496"/>
            <a:chOff x="0" y="-28575"/>
            <a:chExt cx="146049" cy="2737908"/>
          </a:xfrm>
        </p:grpSpPr>
        <p:sp>
          <p:nvSpPr>
            <p:cNvPr id="278" name="Google Shape;278;p9"/>
            <p:cNvSpPr/>
            <p:nvPr/>
          </p:nvSpPr>
          <p:spPr>
            <a:xfrm>
              <a:off x="0" y="0"/>
              <a:ext cx="146049" cy="2709333"/>
            </a:xfrm>
            <a:custGeom>
              <a:avLst/>
              <a:gdLst/>
              <a:ahLst/>
              <a:cxnLst/>
              <a:rect l="l" t="t" r="r" b="b"/>
              <a:pathLst>
                <a:path w="146049" h="2709333" extrusionOk="0">
                  <a:moveTo>
                    <a:pt x="0" y="0"/>
                  </a:moveTo>
                  <a:lnTo>
                    <a:pt x="146049" y="0"/>
                  </a:lnTo>
                  <a:lnTo>
                    <a:pt x="146049" y="2709333"/>
                  </a:lnTo>
                  <a:lnTo>
                    <a:pt x="0" y="2709333"/>
                  </a:lnTo>
                  <a:close/>
                </a:path>
              </a:pathLst>
            </a:custGeom>
            <a:solidFill>
              <a:srgbClr val="FFBF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9"/>
            <p:cNvSpPr txBox="1"/>
            <p:nvPr/>
          </p:nvSpPr>
          <p:spPr>
            <a:xfrm>
              <a:off x="0" y="-28575"/>
              <a:ext cx="146049" cy="2737908"/>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a:solidFill>
                  <a:schemeClr val="dk1"/>
                </a:solidFill>
                <a:latin typeface="Calibri"/>
                <a:ea typeface="Calibri"/>
                <a:cs typeface="Calibri"/>
                <a:sym typeface="Calibri"/>
              </a:endParaRPr>
            </a:p>
          </p:txBody>
        </p:sp>
      </p:grpSp>
      <p:sp>
        <p:nvSpPr>
          <p:cNvPr id="280" name="Google Shape;280;p9"/>
          <p:cNvSpPr txBox="1"/>
          <p:nvPr/>
        </p:nvSpPr>
        <p:spPr>
          <a:xfrm>
            <a:off x="957040" y="573094"/>
            <a:ext cx="6497161" cy="234423"/>
          </a:xfrm>
          <a:prstGeom prst="rect">
            <a:avLst/>
          </a:prstGeom>
          <a:noFill/>
          <a:ln>
            <a:noFill/>
          </a:ln>
        </p:spPr>
        <p:txBody>
          <a:bodyPr spcFirstLastPara="1" wrap="square" lIns="0" tIns="0" rIns="0" bIns="0" anchor="t" anchorCtr="0">
            <a:spAutoFit/>
          </a:bodyPr>
          <a:lstStyle/>
          <a:p>
            <a:pPr marL="0" marR="0" lvl="0" indent="0" algn="l" rtl="0">
              <a:lnSpc>
                <a:spcPct val="90950"/>
              </a:lnSpc>
              <a:spcBef>
                <a:spcPts val="0"/>
              </a:spcBef>
              <a:spcAft>
                <a:spcPts val="0"/>
              </a:spcAft>
              <a:buNone/>
            </a:pPr>
            <a:r>
              <a:rPr lang="en-US" sz="2000">
                <a:solidFill>
                  <a:srgbClr val="000000"/>
                </a:solidFill>
                <a:latin typeface="Arial"/>
                <a:ea typeface="Arial"/>
                <a:cs typeface="Arial"/>
                <a:sym typeface="Arial"/>
              </a:rPr>
              <a:t>Recommend or Not Classification</a:t>
            </a:r>
            <a:endParaRPr/>
          </a:p>
        </p:txBody>
      </p:sp>
      <p:cxnSp>
        <p:nvCxnSpPr>
          <p:cNvPr id="281" name="Google Shape;281;p9"/>
          <p:cNvCxnSpPr/>
          <p:nvPr/>
        </p:nvCxnSpPr>
        <p:spPr>
          <a:xfrm>
            <a:off x="957040" y="1035370"/>
            <a:ext cx="1938560" cy="0"/>
          </a:xfrm>
          <a:prstGeom prst="straightConnector1">
            <a:avLst/>
          </a:prstGeom>
          <a:noFill/>
          <a:ln w="57150" cap="flat" cmpd="sng">
            <a:solidFill>
              <a:srgbClr val="FFC000"/>
            </a:solidFill>
            <a:prstDash val="solid"/>
            <a:round/>
            <a:headEnd type="none" w="sm" len="sm"/>
            <a:tailEnd type="none" w="sm" len="sm"/>
          </a:ln>
        </p:spPr>
      </p:cxnSp>
      <p:pic>
        <p:nvPicPr>
          <p:cNvPr id="282" name="Google Shape;282;p9"/>
          <p:cNvPicPr preferRelativeResize="0"/>
          <p:nvPr/>
        </p:nvPicPr>
        <p:blipFill rotWithShape="1">
          <a:blip r:embed="rId3">
            <a:alphaModFix/>
          </a:blip>
          <a:srcRect/>
          <a:stretch/>
        </p:blipFill>
        <p:spPr>
          <a:xfrm>
            <a:off x="2102643" y="6210300"/>
            <a:ext cx="14082713" cy="38571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39302A"/>
      </a:dk2>
      <a:lt2>
        <a:srgbClr val="E5DEDB"/>
      </a:lt2>
      <a:accent1>
        <a:srgbClr val="FFBA00"/>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Custom</PresentationFormat>
  <Paragraphs>220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Faustina</vt:lpstr>
      <vt:lpstr>Arial</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Đưc Anh Lê</cp:lastModifiedBy>
  <cp:revision>1</cp:revision>
  <dcterms:created xsi:type="dcterms:W3CDTF">2006-08-16T00:00:00Z</dcterms:created>
  <dcterms:modified xsi:type="dcterms:W3CDTF">2025-06-23T16:21:32Z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cd8ab5-5795-469a-8c51-9f21ba29bce6_Enabled">
    <vt:lpwstr>true</vt:lpwstr>
  </property>
  <property fmtid="{D5CDD505-2E9C-101B-9397-08002B2CF9AE}" pid="3" name="MSIP_Label_becd8ab5-5795-469a-8c51-9f21ba29bce6_SetDate">
    <vt:lpwstr>2025-06-20T08:37:38Z</vt:lpwstr>
  </property>
  <property fmtid="{D5CDD505-2E9C-101B-9397-08002B2CF9AE}" pid="4" name="MSIP_Label_becd8ab5-5795-469a-8c51-9f21ba29bce6_Method">
    <vt:lpwstr>Standard</vt:lpwstr>
  </property>
  <property fmtid="{D5CDD505-2E9C-101B-9397-08002B2CF9AE}" pid="5" name="MSIP_Label_becd8ab5-5795-469a-8c51-9f21ba29bce6_Name">
    <vt:lpwstr>GENERAL</vt:lpwstr>
  </property>
  <property fmtid="{D5CDD505-2E9C-101B-9397-08002B2CF9AE}" pid="6" name="MSIP_Label_becd8ab5-5795-469a-8c51-9f21ba29bce6_SiteId">
    <vt:lpwstr>e7520e4d-d5a0-488d-9e9f-949faae7dce8</vt:lpwstr>
  </property>
  <property fmtid="{D5CDD505-2E9C-101B-9397-08002B2CF9AE}" pid="7" name="MSIP_Label_becd8ab5-5795-469a-8c51-9f21ba29bce6_ActionId">
    <vt:lpwstr>e205cfc1-ef55-4d7d-b716-d39142bde056</vt:lpwstr>
  </property>
  <property fmtid="{D5CDD505-2E9C-101B-9397-08002B2CF9AE}" pid="8" name="MSIP_Label_becd8ab5-5795-469a-8c51-9f21ba29bce6_ContentBits">
    <vt:lpwstr>0</vt:lpwstr>
  </property>
</Properties>
</file>